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notesMasterIdLst>
    <p:notesMasterId r:id="rId29"/>
  </p:notesMasterIdLst>
  <p:sldIdLst>
    <p:sldId id="256" r:id="rId2"/>
    <p:sldId id="310" r:id="rId3"/>
    <p:sldId id="279" r:id="rId4"/>
    <p:sldId id="258" r:id="rId5"/>
    <p:sldId id="319" r:id="rId6"/>
    <p:sldId id="259" r:id="rId7"/>
    <p:sldId id="290" r:id="rId8"/>
    <p:sldId id="293" r:id="rId9"/>
    <p:sldId id="288" r:id="rId10"/>
    <p:sldId id="265" r:id="rId11"/>
    <p:sldId id="260" r:id="rId12"/>
    <p:sldId id="278" r:id="rId13"/>
    <p:sldId id="320" r:id="rId14"/>
    <p:sldId id="268" r:id="rId15"/>
    <p:sldId id="318" r:id="rId16"/>
    <p:sldId id="313" r:id="rId17"/>
    <p:sldId id="314" r:id="rId18"/>
    <p:sldId id="315" r:id="rId19"/>
    <p:sldId id="311" r:id="rId20"/>
    <p:sldId id="316" r:id="rId21"/>
    <p:sldId id="312" r:id="rId22"/>
    <p:sldId id="322" r:id="rId23"/>
    <p:sldId id="323" r:id="rId24"/>
    <p:sldId id="287" r:id="rId25"/>
    <p:sldId id="263" r:id="rId26"/>
    <p:sldId id="280" r:id="rId27"/>
    <p:sldId id="32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888"/>
    <p:restoredTop sz="94682"/>
  </p:normalViewPr>
  <p:slideViewPr>
    <p:cSldViewPr snapToGrid="0" snapToObjects="1">
      <p:cViewPr varScale="1">
        <p:scale>
          <a:sx n="44" d="100"/>
          <a:sy n="44" d="100"/>
        </p:scale>
        <p:origin x="208" y="1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D9EB7C-89BB-4DD2-884B-C522A185045D}" type="doc">
      <dgm:prSet loTypeId="urn:microsoft.com/office/officeart/2005/8/layout/list1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34B0693E-A3A4-4A61-8BE1-FB7A88E5D192}">
      <dgm:prSet phldrT="[Text]"/>
      <dgm:spPr/>
      <dgm:t>
        <a:bodyPr/>
        <a:lstStyle/>
        <a:p>
          <a:r>
            <a:rPr lang="en-US" dirty="0" smtClean="0"/>
            <a:t>1. Specific</a:t>
          </a:r>
          <a:endParaRPr lang="en-US" dirty="0"/>
        </a:p>
      </dgm:t>
    </dgm:pt>
    <dgm:pt modelId="{E768B6C8-0C25-486E-A417-871BF4AE6CF1}" type="parTrans" cxnId="{231C8296-4AFC-4761-859C-52A10A9D7EBB}">
      <dgm:prSet/>
      <dgm:spPr/>
      <dgm:t>
        <a:bodyPr/>
        <a:lstStyle/>
        <a:p>
          <a:endParaRPr lang="en-US"/>
        </a:p>
      </dgm:t>
    </dgm:pt>
    <dgm:pt modelId="{DC445F80-A602-40BB-8262-DC2A0D0B3B46}" type="sibTrans" cxnId="{231C8296-4AFC-4761-859C-52A10A9D7EBB}">
      <dgm:prSet/>
      <dgm:spPr/>
      <dgm:t>
        <a:bodyPr/>
        <a:lstStyle/>
        <a:p>
          <a:endParaRPr lang="en-US"/>
        </a:p>
      </dgm:t>
    </dgm:pt>
    <dgm:pt modelId="{262BCD9B-E3EA-48CB-B373-848FA7E3E124}">
      <dgm:prSet phldrT="[Text]"/>
      <dgm:spPr/>
      <dgm:t>
        <a:bodyPr/>
        <a:lstStyle/>
        <a:p>
          <a:r>
            <a:rPr lang="en-US" dirty="0" smtClean="0"/>
            <a:t>2. Measureable</a:t>
          </a:r>
          <a:endParaRPr lang="en-US" dirty="0"/>
        </a:p>
      </dgm:t>
    </dgm:pt>
    <dgm:pt modelId="{249DD353-47D0-4BDF-90D3-FF8694CD6E90}" type="parTrans" cxnId="{B604A3C9-EBFF-4979-9569-5E6C6DC6067E}">
      <dgm:prSet/>
      <dgm:spPr/>
      <dgm:t>
        <a:bodyPr/>
        <a:lstStyle/>
        <a:p>
          <a:endParaRPr lang="en-US"/>
        </a:p>
      </dgm:t>
    </dgm:pt>
    <dgm:pt modelId="{A9609C5F-F3DE-4E02-919B-63389916BD98}" type="sibTrans" cxnId="{B604A3C9-EBFF-4979-9569-5E6C6DC6067E}">
      <dgm:prSet/>
      <dgm:spPr/>
      <dgm:t>
        <a:bodyPr/>
        <a:lstStyle/>
        <a:p>
          <a:endParaRPr lang="en-US"/>
        </a:p>
      </dgm:t>
    </dgm:pt>
    <dgm:pt modelId="{427A6B76-A496-4009-82C9-B48DEFFC53EB}">
      <dgm:prSet phldrT="[Text]"/>
      <dgm:spPr/>
      <dgm:t>
        <a:bodyPr/>
        <a:lstStyle/>
        <a:p>
          <a:r>
            <a:rPr lang="en-US" dirty="0" smtClean="0"/>
            <a:t>3. Attainable</a:t>
          </a:r>
          <a:endParaRPr lang="en-US" dirty="0"/>
        </a:p>
      </dgm:t>
    </dgm:pt>
    <dgm:pt modelId="{67617B48-5EBC-4E8E-877C-904FA01D53FD}" type="parTrans" cxnId="{5134575A-965F-4861-BB17-6699F75C7BB3}">
      <dgm:prSet/>
      <dgm:spPr/>
      <dgm:t>
        <a:bodyPr/>
        <a:lstStyle/>
        <a:p>
          <a:endParaRPr lang="en-US"/>
        </a:p>
      </dgm:t>
    </dgm:pt>
    <dgm:pt modelId="{8BE60FE2-744E-4AF1-A279-0ABC8E48AC12}" type="sibTrans" cxnId="{5134575A-965F-4861-BB17-6699F75C7BB3}">
      <dgm:prSet/>
      <dgm:spPr/>
      <dgm:t>
        <a:bodyPr/>
        <a:lstStyle/>
        <a:p>
          <a:endParaRPr lang="en-US"/>
        </a:p>
      </dgm:t>
    </dgm:pt>
    <dgm:pt modelId="{F9BA8C3A-9897-4732-9057-DAB256A3D6C2}">
      <dgm:prSet phldrT="[Text]"/>
      <dgm:spPr/>
      <dgm:t>
        <a:bodyPr/>
        <a:lstStyle/>
        <a:p>
          <a:r>
            <a:rPr lang="en-US" dirty="0" smtClean="0"/>
            <a:t>4. Realistic</a:t>
          </a:r>
          <a:endParaRPr lang="en-US" dirty="0"/>
        </a:p>
      </dgm:t>
    </dgm:pt>
    <dgm:pt modelId="{856C0C3C-CEAB-41D0-8639-5B7386FDA191}" type="parTrans" cxnId="{39FEA78A-50CB-414C-8B24-EC8651E9DEBD}">
      <dgm:prSet/>
      <dgm:spPr/>
      <dgm:t>
        <a:bodyPr/>
        <a:lstStyle/>
        <a:p>
          <a:endParaRPr lang="en-US"/>
        </a:p>
      </dgm:t>
    </dgm:pt>
    <dgm:pt modelId="{1C05AB4A-0410-4FF0-83A2-8199A53757B6}" type="sibTrans" cxnId="{39FEA78A-50CB-414C-8B24-EC8651E9DEBD}">
      <dgm:prSet/>
      <dgm:spPr/>
      <dgm:t>
        <a:bodyPr/>
        <a:lstStyle/>
        <a:p>
          <a:endParaRPr lang="en-US"/>
        </a:p>
      </dgm:t>
    </dgm:pt>
    <dgm:pt modelId="{12F01D6B-2A46-4CE8-A65C-725F72E3785E}">
      <dgm:prSet phldrT="[Text]"/>
      <dgm:spPr/>
      <dgm:t>
        <a:bodyPr/>
        <a:lstStyle/>
        <a:p>
          <a:r>
            <a:rPr lang="en-US" dirty="0" smtClean="0"/>
            <a:t>5. Tangible</a:t>
          </a:r>
          <a:endParaRPr lang="en-US" dirty="0"/>
        </a:p>
      </dgm:t>
    </dgm:pt>
    <dgm:pt modelId="{60144E3F-0414-482E-BEBB-704CB1A04654}" type="parTrans" cxnId="{D25017FD-17DF-464E-8BDE-7FA0C5587001}">
      <dgm:prSet/>
      <dgm:spPr/>
      <dgm:t>
        <a:bodyPr/>
        <a:lstStyle/>
        <a:p>
          <a:endParaRPr lang="en-US"/>
        </a:p>
      </dgm:t>
    </dgm:pt>
    <dgm:pt modelId="{ED715747-FCA1-4D79-9ECE-8BB00B4DA6A7}" type="sibTrans" cxnId="{D25017FD-17DF-464E-8BDE-7FA0C5587001}">
      <dgm:prSet/>
      <dgm:spPr/>
      <dgm:t>
        <a:bodyPr/>
        <a:lstStyle/>
        <a:p>
          <a:endParaRPr lang="en-US"/>
        </a:p>
      </dgm:t>
    </dgm:pt>
    <dgm:pt modelId="{6C289D5E-D0F8-4C9E-AABF-7CD5369B0129}" type="pres">
      <dgm:prSet presAssocID="{CED9EB7C-89BB-4DD2-884B-C522A185045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CCF528-873F-4BF9-93E7-92246E8F08AE}" type="pres">
      <dgm:prSet presAssocID="{34B0693E-A3A4-4A61-8BE1-FB7A88E5D192}" presName="parentLin" presStyleCnt="0"/>
      <dgm:spPr/>
    </dgm:pt>
    <dgm:pt modelId="{8658F5A6-EA3D-40D1-ACEF-E638CF14A539}" type="pres">
      <dgm:prSet presAssocID="{34B0693E-A3A4-4A61-8BE1-FB7A88E5D192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5308CBFD-1BD1-4A30-99A7-6F7B9987DFFF}" type="pres">
      <dgm:prSet presAssocID="{34B0693E-A3A4-4A61-8BE1-FB7A88E5D192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A04965-620F-489E-872B-83D89324D854}" type="pres">
      <dgm:prSet presAssocID="{34B0693E-A3A4-4A61-8BE1-FB7A88E5D192}" presName="negativeSpace" presStyleCnt="0"/>
      <dgm:spPr/>
    </dgm:pt>
    <dgm:pt modelId="{2CEE85FB-7432-4092-A004-11E006111B1E}" type="pres">
      <dgm:prSet presAssocID="{34B0693E-A3A4-4A61-8BE1-FB7A88E5D192}" presName="childText" presStyleLbl="conFgAcc1" presStyleIdx="0" presStyleCnt="5">
        <dgm:presLayoutVars>
          <dgm:bulletEnabled val="1"/>
        </dgm:presLayoutVars>
      </dgm:prSet>
      <dgm:spPr/>
    </dgm:pt>
    <dgm:pt modelId="{3CE6FA76-7D99-425D-BBE3-60AEEDACD0B8}" type="pres">
      <dgm:prSet presAssocID="{DC445F80-A602-40BB-8262-DC2A0D0B3B46}" presName="spaceBetweenRectangles" presStyleCnt="0"/>
      <dgm:spPr/>
    </dgm:pt>
    <dgm:pt modelId="{6BB8DD2C-8105-41F6-92C4-40F8171BBABB}" type="pres">
      <dgm:prSet presAssocID="{262BCD9B-E3EA-48CB-B373-848FA7E3E124}" presName="parentLin" presStyleCnt="0"/>
      <dgm:spPr/>
    </dgm:pt>
    <dgm:pt modelId="{41B2BBD8-0F3D-4804-8FBD-28FEDB023A6E}" type="pres">
      <dgm:prSet presAssocID="{262BCD9B-E3EA-48CB-B373-848FA7E3E124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8701C9C8-DCC2-4E7F-8B36-E6EC78FD2ACA}" type="pres">
      <dgm:prSet presAssocID="{262BCD9B-E3EA-48CB-B373-848FA7E3E124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B7D8C1-6447-4517-B463-E84D2F564A71}" type="pres">
      <dgm:prSet presAssocID="{262BCD9B-E3EA-48CB-B373-848FA7E3E124}" presName="negativeSpace" presStyleCnt="0"/>
      <dgm:spPr/>
    </dgm:pt>
    <dgm:pt modelId="{F6E65A7E-B4AD-459D-A20D-16CA55C1022F}" type="pres">
      <dgm:prSet presAssocID="{262BCD9B-E3EA-48CB-B373-848FA7E3E124}" presName="childText" presStyleLbl="conFgAcc1" presStyleIdx="1" presStyleCnt="5">
        <dgm:presLayoutVars>
          <dgm:bulletEnabled val="1"/>
        </dgm:presLayoutVars>
      </dgm:prSet>
      <dgm:spPr/>
    </dgm:pt>
    <dgm:pt modelId="{59159E94-27B1-41F6-A34C-09A7AEC2DE31}" type="pres">
      <dgm:prSet presAssocID="{A9609C5F-F3DE-4E02-919B-63389916BD98}" presName="spaceBetweenRectangles" presStyleCnt="0"/>
      <dgm:spPr/>
    </dgm:pt>
    <dgm:pt modelId="{52D8F54E-57E2-4F8C-964B-C30FE560A0DC}" type="pres">
      <dgm:prSet presAssocID="{427A6B76-A496-4009-82C9-B48DEFFC53EB}" presName="parentLin" presStyleCnt="0"/>
      <dgm:spPr/>
    </dgm:pt>
    <dgm:pt modelId="{D8CC128F-6627-4AFF-9D84-1C5488AB65F6}" type="pres">
      <dgm:prSet presAssocID="{427A6B76-A496-4009-82C9-B48DEFFC53EB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BF802226-DC2C-4414-A989-8602BCAA52A7}" type="pres">
      <dgm:prSet presAssocID="{427A6B76-A496-4009-82C9-B48DEFFC53EB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9510CD-E0F8-48E2-A079-94DC4573D06D}" type="pres">
      <dgm:prSet presAssocID="{427A6B76-A496-4009-82C9-B48DEFFC53EB}" presName="negativeSpace" presStyleCnt="0"/>
      <dgm:spPr/>
    </dgm:pt>
    <dgm:pt modelId="{A7374E97-B80F-4E1D-9F45-9B2075FB3174}" type="pres">
      <dgm:prSet presAssocID="{427A6B76-A496-4009-82C9-B48DEFFC53EB}" presName="childText" presStyleLbl="conFgAcc1" presStyleIdx="2" presStyleCnt="5">
        <dgm:presLayoutVars>
          <dgm:bulletEnabled val="1"/>
        </dgm:presLayoutVars>
      </dgm:prSet>
      <dgm:spPr/>
    </dgm:pt>
    <dgm:pt modelId="{329B9F34-BA41-4315-9EAF-023C10AC1A34}" type="pres">
      <dgm:prSet presAssocID="{8BE60FE2-744E-4AF1-A279-0ABC8E48AC12}" presName="spaceBetweenRectangles" presStyleCnt="0"/>
      <dgm:spPr/>
    </dgm:pt>
    <dgm:pt modelId="{BF4D657C-7810-4827-828C-A08DF54592C6}" type="pres">
      <dgm:prSet presAssocID="{F9BA8C3A-9897-4732-9057-DAB256A3D6C2}" presName="parentLin" presStyleCnt="0"/>
      <dgm:spPr/>
    </dgm:pt>
    <dgm:pt modelId="{6B333E29-1915-4567-9AA0-18BDA28C71C4}" type="pres">
      <dgm:prSet presAssocID="{F9BA8C3A-9897-4732-9057-DAB256A3D6C2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49A36897-E30F-4E41-8D9A-4060BB3E1B00}" type="pres">
      <dgm:prSet presAssocID="{F9BA8C3A-9897-4732-9057-DAB256A3D6C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9B895-E9D6-43C0-9E41-54FFFBC1ED32}" type="pres">
      <dgm:prSet presAssocID="{F9BA8C3A-9897-4732-9057-DAB256A3D6C2}" presName="negativeSpace" presStyleCnt="0"/>
      <dgm:spPr/>
    </dgm:pt>
    <dgm:pt modelId="{A64CA387-6F6D-4023-8095-0802D632904B}" type="pres">
      <dgm:prSet presAssocID="{F9BA8C3A-9897-4732-9057-DAB256A3D6C2}" presName="childText" presStyleLbl="conFgAcc1" presStyleIdx="3" presStyleCnt="5">
        <dgm:presLayoutVars>
          <dgm:bulletEnabled val="1"/>
        </dgm:presLayoutVars>
      </dgm:prSet>
      <dgm:spPr/>
    </dgm:pt>
    <dgm:pt modelId="{47D91375-E769-4CC9-B862-D66924E1BCD3}" type="pres">
      <dgm:prSet presAssocID="{1C05AB4A-0410-4FF0-83A2-8199A53757B6}" presName="spaceBetweenRectangles" presStyleCnt="0"/>
      <dgm:spPr/>
    </dgm:pt>
    <dgm:pt modelId="{823B4B77-9D9B-4283-ACDE-6109916AFC8F}" type="pres">
      <dgm:prSet presAssocID="{12F01D6B-2A46-4CE8-A65C-725F72E3785E}" presName="parentLin" presStyleCnt="0"/>
      <dgm:spPr/>
    </dgm:pt>
    <dgm:pt modelId="{9D483D68-E764-4F29-90AF-7D42F74DCA55}" type="pres">
      <dgm:prSet presAssocID="{12F01D6B-2A46-4CE8-A65C-725F72E3785E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A372BDA9-841C-4538-A972-681B51D68F9F}" type="pres">
      <dgm:prSet presAssocID="{12F01D6B-2A46-4CE8-A65C-725F72E3785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356BFB-0D26-4BD3-A958-20EC88CFAA61}" type="pres">
      <dgm:prSet presAssocID="{12F01D6B-2A46-4CE8-A65C-725F72E3785E}" presName="negativeSpace" presStyleCnt="0"/>
      <dgm:spPr/>
    </dgm:pt>
    <dgm:pt modelId="{275BBD3A-512A-43C2-8425-72AC7BBC1238}" type="pres">
      <dgm:prSet presAssocID="{12F01D6B-2A46-4CE8-A65C-725F72E3785E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F2793DE-929C-DE49-B08B-F943A8F85BE6}" type="presOf" srcId="{12F01D6B-2A46-4CE8-A65C-725F72E3785E}" destId="{A372BDA9-841C-4538-A972-681B51D68F9F}" srcOrd="1" destOrd="0" presId="urn:microsoft.com/office/officeart/2005/8/layout/list1"/>
    <dgm:cxn modelId="{5F31018A-55EB-354B-BE81-B2CA81AA6787}" type="presOf" srcId="{34B0693E-A3A4-4A61-8BE1-FB7A88E5D192}" destId="{5308CBFD-1BD1-4A30-99A7-6F7B9987DFFF}" srcOrd="1" destOrd="0" presId="urn:microsoft.com/office/officeart/2005/8/layout/list1"/>
    <dgm:cxn modelId="{5134575A-965F-4861-BB17-6699F75C7BB3}" srcId="{CED9EB7C-89BB-4DD2-884B-C522A185045D}" destId="{427A6B76-A496-4009-82C9-B48DEFFC53EB}" srcOrd="2" destOrd="0" parTransId="{67617B48-5EBC-4E8E-877C-904FA01D53FD}" sibTransId="{8BE60FE2-744E-4AF1-A279-0ABC8E48AC12}"/>
    <dgm:cxn modelId="{39FEA78A-50CB-414C-8B24-EC8651E9DEBD}" srcId="{CED9EB7C-89BB-4DD2-884B-C522A185045D}" destId="{F9BA8C3A-9897-4732-9057-DAB256A3D6C2}" srcOrd="3" destOrd="0" parTransId="{856C0C3C-CEAB-41D0-8639-5B7386FDA191}" sibTransId="{1C05AB4A-0410-4FF0-83A2-8199A53757B6}"/>
    <dgm:cxn modelId="{B604A3C9-EBFF-4979-9569-5E6C6DC6067E}" srcId="{CED9EB7C-89BB-4DD2-884B-C522A185045D}" destId="{262BCD9B-E3EA-48CB-B373-848FA7E3E124}" srcOrd="1" destOrd="0" parTransId="{249DD353-47D0-4BDF-90D3-FF8694CD6E90}" sibTransId="{A9609C5F-F3DE-4E02-919B-63389916BD98}"/>
    <dgm:cxn modelId="{D25017FD-17DF-464E-8BDE-7FA0C5587001}" srcId="{CED9EB7C-89BB-4DD2-884B-C522A185045D}" destId="{12F01D6B-2A46-4CE8-A65C-725F72E3785E}" srcOrd="4" destOrd="0" parTransId="{60144E3F-0414-482E-BEBB-704CB1A04654}" sibTransId="{ED715747-FCA1-4D79-9ECE-8BB00B4DA6A7}"/>
    <dgm:cxn modelId="{0617D0BB-DBEF-B94E-BC6E-526E38A460EA}" type="presOf" srcId="{427A6B76-A496-4009-82C9-B48DEFFC53EB}" destId="{BF802226-DC2C-4414-A989-8602BCAA52A7}" srcOrd="1" destOrd="0" presId="urn:microsoft.com/office/officeart/2005/8/layout/list1"/>
    <dgm:cxn modelId="{C4A0FF53-8ECA-204B-B22C-ABCD67B3D486}" type="presOf" srcId="{262BCD9B-E3EA-48CB-B373-848FA7E3E124}" destId="{41B2BBD8-0F3D-4804-8FBD-28FEDB023A6E}" srcOrd="0" destOrd="0" presId="urn:microsoft.com/office/officeart/2005/8/layout/list1"/>
    <dgm:cxn modelId="{4B262F12-E734-DC47-B3A6-82EFA2794470}" type="presOf" srcId="{262BCD9B-E3EA-48CB-B373-848FA7E3E124}" destId="{8701C9C8-DCC2-4E7F-8B36-E6EC78FD2ACA}" srcOrd="1" destOrd="0" presId="urn:microsoft.com/office/officeart/2005/8/layout/list1"/>
    <dgm:cxn modelId="{231C8296-4AFC-4761-859C-52A10A9D7EBB}" srcId="{CED9EB7C-89BB-4DD2-884B-C522A185045D}" destId="{34B0693E-A3A4-4A61-8BE1-FB7A88E5D192}" srcOrd="0" destOrd="0" parTransId="{E768B6C8-0C25-486E-A417-871BF4AE6CF1}" sibTransId="{DC445F80-A602-40BB-8262-DC2A0D0B3B46}"/>
    <dgm:cxn modelId="{38EBF5BA-F939-4744-94C6-BA8CE532F1C5}" type="presOf" srcId="{34B0693E-A3A4-4A61-8BE1-FB7A88E5D192}" destId="{8658F5A6-EA3D-40D1-ACEF-E638CF14A539}" srcOrd="0" destOrd="0" presId="urn:microsoft.com/office/officeart/2005/8/layout/list1"/>
    <dgm:cxn modelId="{2A39B5A7-D5B3-D442-B1B0-B77D78E3B574}" type="presOf" srcId="{427A6B76-A496-4009-82C9-B48DEFFC53EB}" destId="{D8CC128F-6627-4AFF-9D84-1C5488AB65F6}" srcOrd="0" destOrd="0" presId="urn:microsoft.com/office/officeart/2005/8/layout/list1"/>
    <dgm:cxn modelId="{2723966D-02F4-3748-BA6D-36208764C502}" type="presOf" srcId="{F9BA8C3A-9897-4732-9057-DAB256A3D6C2}" destId="{6B333E29-1915-4567-9AA0-18BDA28C71C4}" srcOrd="0" destOrd="0" presId="urn:microsoft.com/office/officeart/2005/8/layout/list1"/>
    <dgm:cxn modelId="{50553FBC-C483-CA41-B406-5234D77381A3}" type="presOf" srcId="{12F01D6B-2A46-4CE8-A65C-725F72E3785E}" destId="{9D483D68-E764-4F29-90AF-7D42F74DCA55}" srcOrd="0" destOrd="0" presId="urn:microsoft.com/office/officeart/2005/8/layout/list1"/>
    <dgm:cxn modelId="{BA5FE364-881D-134C-AB5D-932257C20C7C}" type="presOf" srcId="{CED9EB7C-89BB-4DD2-884B-C522A185045D}" destId="{6C289D5E-D0F8-4C9E-AABF-7CD5369B0129}" srcOrd="0" destOrd="0" presId="urn:microsoft.com/office/officeart/2005/8/layout/list1"/>
    <dgm:cxn modelId="{707BE718-68A8-DB45-9801-6BF98911C128}" type="presOf" srcId="{F9BA8C3A-9897-4732-9057-DAB256A3D6C2}" destId="{49A36897-E30F-4E41-8D9A-4060BB3E1B00}" srcOrd="1" destOrd="0" presId="urn:microsoft.com/office/officeart/2005/8/layout/list1"/>
    <dgm:cxn modelId="{1823C6AE-2E21-CC4A-911D-A5BC81779B0E}" type="presParOf" srcId="{6C289D5E-D0F8-4C9E-AABF-7CD5369B0129}" destId="{B0CCF528-873F-4BF9-93E7-92246E8F08AE}" srcOrd="0" destOrd="0" presId="urn:microsoft.com/office/officeart/2005/8/layout/list1"/>
    <dgm:cxn modelId="{A050181B-5CF6-B147-8222-AB6F50876790}" type="presParOf" srcId="{B0CCF528-873F-4BF9-93E7-92246E8F08AE}" destId="{8658F5A6-EA3D-40D1-ACEF-E638CF14A539}" srcOrd="0" destOrd="0" presId="urn:microsoft.com/office/officeart/2005/8/layout/list1"/>
    <dgm:cxn modelId="{F0540391-A2C5-E649-8C01-DB38020D2560}" type="presParOf" srcId="{B0CCF528-873F-4BF9-93E7-92246E8F08AE}" destId="{5308CBFD-1BD1-4A30-99A7-6F7B9987DFFF}" srcOrd="1" destOrd="0" presId="urn:microsoft.com/office/officeart/2005/8/layout/list1"/>
    <dgm:cxn modelId="{D441D946-CEC9-2B47-B2B3-44F0E80F52B0}" type="presParOf" srcId="{6C289D5E-D0F8-4C9E-AABF-7CD5369B0129}" destId="{47A04965-620F-489E-872B-83D89324D854}" srcOrd="1" destOrd="0" presId="urn:microsoft.com/office/officeart/2005/8/layout/list1"/>
    <dgm:cxn modelId="{0006199A-D1BF-7246-9F93-45009F55A188}" type="presParOf" srcId="{6C289D5E-D0F8-4C9E-AABF-7CD5369B0129}" destId="{2CEE85FB-7432-4092-A004-11E006111B1E}" srcOrd="2" destOrd="0" presId="urn:microsoft.com/office/officeart/2005/8/layout/list1"/>
    <dgm:cxn modelId="{F91751DC-6F43-834B-B61A-245615E79BD4}" type="presParOf" srcId="{6C289D5E-D0F8-4C9E-AABF-7CD5369B0129}" destId="{3CE6FA76-7D99-425D-BBE3-60AEEDACD0B8}" srcOrd="3" destOrd="0" presId="urn:microsoft.com/office/officeart/2005/8/layout/list1"/>
    <dgm:cxn modelId="{F27897A5-A014-9847-B113-78E81F5E6A67}" type="presParOf" srcId="{6C289D5E-D0F8-4C9E-AABF-7CD5369B0129}" destId="{6BB8DD2C-8105-41F6-92C4-40F8171BBABB}" srcOrd="4" destOrd="0" presId="urn:microsoft.com/office/officeart/2005/8/layout/list1"/>
    <dgm:cxn modelId="{FDFC7E19-4477-254D-B761-95A766E1B093}" type="presParOf" srcId="{6BB8DD2C-8105-41F6-92C4-40F8171BBABB}" destId="{41B2BBD8-0F3D-4804-8FBD-28FEDB023A6E}" srcOrd="0" destOrd="0" presId="urn:microsoft.com/office/officeart/2005/8/layout/list1"/>
    <dgm:cxn modelId="{91C39992-EA8B-B049-87A5-2B55EB3CB065}" type="presParOf" srcId="{6BB8DD2C-8105-41F6-92C4-40F8171BBABB}" destId="{8701C9C8-DCC2-4E7F-8B36-E6EC78FD2ACA}" srcOrd="1" destOrd="0" presId="urn:microsoft.com/office/officeart/2005/8/layout/list1"/>
    <dgm:cxn modelId="{FEAAE504-E221-E74D-8A6B-1ADE820AED8C}" type="presParOf" srcId="{6C289D5E-D0F8-4C9E-AABF-7CD5369B0129}" destId="{0AB7D8C1-6447-4517-B463-E84D2F564A71}" srcOrd="5" destOrd="0" presId="urn:microsoft.com/office/officeart/2005/8/layout/list1"/>
    <dgm:cxn modelId="{8D31AD43-DFE3-7B44-B15B-01E490767666}" type="presParOf" srcId="{6C289D5E-D0F8-4C9E-AABF-7CD5369B0129}" destId="{F6E65A7E-B4AD-459D-A20D-16CA55C1022F}" srcOrd="6" destOrd="0" presId="urn:microsoft.com/office/officeart/2005/8/layout/list1"/>
    <dgm:cxn modelId="{5A85EB3D-F624-244C-A764-C331E3390E70}" type="presParOf" srcId="{6C289D5E-D0F8-4C9E-AABF-7CD5369B0129}" destId="{59159E94-27B1-41F6-A34C-09A7AEC2DE31}" srcOrd="7" destOrd="0" presId="urn:microsoft.com/office/officeart/2005/8/layout/list1"/>
    <dgm:cxn modelId="{9EE672A5-3ADC-614A-B232-F1F911461A25}" type="presParOf" srcId="{6C289D5E-D0F8-4C9E-AABF-7CD5369B0129}" destId="{52D8F54E-57E2-4F8C-964B-C30FE560A0DC}" srcOrd="8" destOrd="0" presId="urn:microsoft.com/office/officeart/2005/8/layout/list1"/>
    <dgm:cxn modelId="{0F811714-9172-9D49-8CB1-4B57579BBD9C}" type="presParOf" srcId="{52D8F54E-57E2-4F8C-964B-C30FE560A0DC}" destId="{D8CC128F-6627-4AFF-9D84-1C5488AB65F6}" srcOrd="0" destOrd="0" presId="urn:microsoft.com/office/officeart/2005/8/layout/list1"/>
    <dgm:cxn modelId="{F90508CF-E41B-A64B-907B-C58067F5203A}" type="presParOf" srcId="{52D8F54E-57E2-4F8C-964B-C30FE560A0DC}" destId="{BF802226-DC2C-4414-A989-8602BCAA52A7}" srcOrd="1" destOrd="0" presId="urn:microsoft.com/office/officeart/2005/8/layout/list1"/>
    <dgm:cxn modelId="{1089DB45-79D2-FF4C-8611-499FB518CCCF}" type="presParOf" srcId="{6C289D5E-D0F8-4C9E-AABF-7CD5369B0129}" destId="{249510CD-E0F8-48E2-A079-94DC4573D06D}" srcOrd="9" destOrd="0" presId="urn:microsoft.com/office/officeart/2005/8/layout/list1"/>
    <dgm:cxn modelId="{978861FC-CCAD-3C42-BC2E-37BA0898D3E1}" type="presParOf" srcId="{6C289D5E-D0F8-4C9E-AABF-7CD5369B0129}" destId="{A7374E97-B80F-4E1D-9F45-9B2075FB3174}" srcOrd="10" destOrd="0" presId="urn:microsoft.com/office/officeart/2005/8/layout/list1"/>
    <dgm:cxn modelId="{390827F9-3A33-8E4D-AD21-7F3808610C7A}" type="presParOf" srcId="{6C289D5E-D0F8-4C9E-AABF-7CD5369B0129}" destId="{329B9F34-BA41-4315-9EAF-023C10AC1A34}" srcOrd="11" destOrd="0" presId="urn:microsoft.com/office/officeart/2005/8/layout/list1"/>
    <dgm:cxn modelId="{9C086577-6762-6D44-8FFB-2EA02BC4B9A8}" type="presParOf" srcId="{6C289D5E-D0F8-4C9E-AABF-7CD5369B0129}" destId="{BF4D657C-7810-4827-828C-A08DF54592C6}" srcOrd="12" destOrd="0" presId="urn:microsoft.com/office/officeart/2005/8/layout/list1"/>
    <dgm:cxn modelId="{F72706A6-ECCB-A349-A659-47413588CA27}" type="presParOf" srcId="{BF4D657C-7810-4827-828C-A08DF54592C6}" destId="{6B333E29-1915-4567-9AA0-18BDA28C71C4}" srcOrd="0" destOrd="0" presId="urn:microsoft.com/office/officeart/2005/8/layout/list1"/>
    <dgm:cxn modelId="{695B08AB-B203-1043-B394-33C79B39820B}" type="presParOf" srcId="{BF4D657C-7810-4827-828C-A08DF54592C6}" destId="{49A36897-E30F-4E41-8D9A-4060BB3E1B00}" srcOrd="1" destOrd="0" presId="urn:microsoft.com/office/officeart/2005/8/layout/list1"/>
    <dgm:cxn modelId="{72ABEF3F-B7FE-6347-BF27-81A059CCFC50}" type="presParOf" srcId="{6C289D5E-D0F8-4C9E-AABF-7CD5369B0129}" destId="{71C9B895-E9D6-43C0-9E41-54FFFBC1ED32}" srcOrd="13" destOrd="0" presId="urn:microsoft.com/office/officeart/2005/8/layout/list1"/>
    <dgm:cxn modelId="{B02BBE4C-1989-D44C-AC06-C2A8EF8F4DD0}" type="presParOf" srcId="{6C289D5E-D0F8-4C9E-AABF-7CD5369B0129}" destId="{A64CA387-6F6D-4023-8095-0802D632904B}" srcOrd="14" destOrd="0" presId="urn:microsoft.com/office/officeart/2005/8/layout/list1"/>
    <dgm:cxn modelId="{472CEAC7-3279-2A47-A21E-72B61A0510BD}" type="presParOf" srcId="{6C289D5E-D0F8-4C9E-AABF-7CD5369B0129}" destId="{47D91375-E769-4CC9-B862-D66924E1BCD3}" srcOrd="15" destOrd="0" presId="urn:microsoft.com/office/officeart/2005/8/layout/list1"/>
    <dgm:cxn modelId="{C94D65E9-41B7-1B43-851C-689509B9B527}" type="presParOf" srcId="{6C289D5E-D0F8-4C9E-AABF-7CD5369B0129}" destId="{823B4B77-9D9B-4283-ACDE-6109916AFC8F}" srcOrd="16" destOrd="0" presId="urn:microsoft.com/office/officeart/2005/8/layout/list1"/>
    <dgm:cxn modelId="{A53A8CAE-AD44-FA4F-A4D6-213AFFA3DC91}" type="presParOf" srcId="{823B4B77-9D9B-4283-ACDE-6109916AFC8F}" destId="{9D483D68-E764-4F29-90AF-7D42F74DCA55}" srcOrd="0" destOrd="0" presId="urn:microsoft.com/office/officeart/2005/8/layout/list1"/>
    <dgm:cxn modelId="{2ADB3BF2-75F2-5141-8CEB-1729264C25BA}" type="presParOf" srcId="{823B4B77-9D9B-4283-ACDE-6109916AFC8F}" destId="{A372BDA9-841C-4538-A972-681B51D68F9F}" srcOrd="1" destOrd="0" presId="urn:microsoft.com/office/officeart/2005/8/layout/list1"/>
    <dgm:cxn modelId="{9BD0237B-DF73-F74E-B74D-7F66EC3AE270}" type="presParOf" srcId="{6C289D5E-D0F8-4C9E-AABF-7CD5369B0129}" destId="{0C356BFB-0D26-4BD3-A958-20EC88CFAA61}" srcOrd="17" destOrd="0" presId="urn:microsoft.com/office/officeart/2005/8/layout/list1"/>
    <dgm:cxn modelId="{743F0A85-67EE-6D47-A823-270CADE4A473}" type="presParOf" srcId="{6C289D5E-D0F8-4C9E-AABF-7CD5369B0129}" destId="{275BBD3A-512A-43C2-8425-72AC7BBC1238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EE85FB-7432-4092-A004-11E006111B1E}">
      <dsp:nvSpPr>
        <dsp:cNvPr id="0" name=""/>
        <dsp:cNvSpPr/>
      </dsp:nvSpPr>
      <dsp:spPr>
        <a:xfrm>
          <a:off x="0" y="30507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8CBFD-1BD1-4A30-99A7-6F7B9987DFFF}">
      <dsp:nvSpPr>
        <dsp:cNvPr id="0" name=""/>
        <dsp:cNvSpPr/>
      </dsp:nvSpPr>
      <dsp:spPr>
        <a:xfrm>
          <a:off x="304800" y="3939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1. Specific</a:t>
          </a:r>
          <a:endParaRPr lang="en-US" sz="1800" kern="1200" dirty="0"/>
        </a:p>
      </dsp:txBody>
      <dsp:txXfrm>
        <a:off x="330739" y="65338"/>
        <a:ext cx="4215322" cy="479482"/>
      </dsp:txXfrm>
    </dsp:sp>
    <dsp:sp modelId="{F6E65A7E-B4AD-459D-A20D-16CA55C1022F}">
      <dsp:nvSpPr>
        <dsp:cNvPr id="0" name=""/>
        <dsp:cNvSpPr/>
      </dsp:nvSpPr>
      <dsp:spPr>
        <a:xfrm>
          <a:off x="0" y="112155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01C9C8-DCC2-4E7F-8B36-E6EC78FD2ACA}">
      <dsp:nvSpPr>
        <dsp:cNvPr id="0" name=""/>
        <dsp:cNvSpPr/>
      </dsp:nvSpPr>
      <dsp:spPr>
        <a:xfrm>
          <a:off x="304800" y="85587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2. Measureable</a:t>
          </a:r>
          <a:endParaRPr lang="en-US" sz="1800" kern="1200" dirty="0"/>
        </a:p>
      </dsp:txBody>
      <dsp:txXfrm>
        <a:off x="330739" y="881818"/>
        <a:ext cx="4215322" cy="479482"/>
      </dsp:txXfrm>
    </dsp:sp>
    <dsp:sp modelId="{A7374E97-B80F-4E1D-9F45-9B2075FB3174}">
      <dsp:nvSpPr>
        <dsp:cNvPr id="0" name=""/>
        <dsp:cNvSpPr/>
      </dsp:nvSpPr>
      <dsp:spPr>
        <a:xfrm>
          <a:off x="0" y="1938039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802226-DC2C-4414-A989-8602BCAA52A7}">
      <dsp:nvSpPr>
        <dsp:cNvPr id="0" name=""/>
        <dsp:cNvSpPr/>
      </dsp:nvSpPr>
      <dsp:spPr>
        <a:xfrm>
          <a:off x="304800" y="1672359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3. Attainable</a:t>
          </a:r>
          <a:endParaRPr lang="en-US" sz="1800" kern="1200" dirty="0"/>
        </a:p>
      </dsp:txBody>
      <dsp:txXfrm>
        <a:off x="330739" y="1698298"/>
        <a:ext cx="4215322" cy="479482"/>
      </dsp:txXfrm>
    </dsp:sp>
    <dsp:sp modelId="{A64CA387-6F6D-4023-8095-0802D632904B}">
      <dsp:nvSpPr>
        <dsp:cNvPr id="0" name=""/>
        <dsp:cNvSpPr/>
      </dsp:nvSpPr>
      <dsp:spPr>
        <a:xfrm>
          <a:off x="0" y="2754520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A36897-E30F-4E41-8D9A-4060BB3E1B00}">
      <dsp:nvSpPr>
        <dsp:cNvPr id="0" name=""/>
        <dsp:cNvSpPr/>
      </dsp:nvSpPr>
      <dsp:spPr>
        <a:xfrm>
          <a:off x="304800" y="2488840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4. Realistic</a:t>
          </a:r>
          <a:endParaRPr lang="en-US" sz="1800" kern="1200" dirty="0"/>
        </a:p>
      </dsp:txBody>
      <dsp:txXfrm>
        <a:off x="330739" y="2514779"/>
        <a:ext cx="4215322" cy="479482"/>
      </dsp:txXfrm>
    </dsp:sp>
    <dsp:sp modelId="{275BBD3A-512A-43C2-8425-72AC7BBC1238}">
      <dsp:nvSpPr>
        <dsp:cNvPr id="0" name=""/>
        <dsp:cNvSpPr/>
      </dsp:nvSpPr>
      <dsp:spPr>
        <a:xfrm>
          <a:off x="0" y="3571000"/>
          <a:ext cx="60960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2BDA9-841C-4538-A972-681B51D68F9F}">
      <dsp:nvSpPr>
        <dsp:cNvPr id="0" name=""/>
        <dsp:cNvSpPr/>
      </dsp:nvSpPr>
      <dsp:spPr>
        <a:xfrm>
          <a:off x="304800" y="3305320"/>
          <a:ext cx="426720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5. Tangible</a:t>
          </a:r>
          <a:endParaRPr lang="en-US" sz="1800" kern="1200" dirty="0"/>
        </a:p>
      </dsp:txBody>
      <dsp:txXfrm>
        <a:off x="330739" y="3331259"/>
        <a:ext cx="421532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7A166-3B0F-6C4B-9CEF-33102E3EF36F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F3D73-5DCE-354B-A9FA-8C9333D02D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6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130A52-FBA0-1A4F-95BF-13B2A115597B}" type="slidenum">
              <a:rPr lang="en-US">
                <a:latin typeface="Calibri" charset="0"/>
              </a:rPr>
              <a:pPr eaLnBrk="1" hangingPunct="1"/>
              <a:t>3</a:t>
            </a:fld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1EF82E-1ACB-4099-BB64-8DA20F6B941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36B04D-43B1-4BA1-AA68-A762AC1180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02756" indent="-270291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081164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513629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1946095" indent="-216233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378560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811026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243491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675957" indent="-21623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C162109-B751-234B-AA25-DE4E23596578}" type="slidenum">
              <a:rPr lang="en-US">
                <a:latin typeface="Calibri" charset="0"/>
              </a:rPr>
              <a:pPr eaLnBrk="1" hangingPunct="1"/>
              <a:t>12</a:t>
            </a:fld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8DCA2A-971E-AD40-92A3-3A6D6C680C2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8DCA2A-971E-AD40-92A3-3A6D6C680C28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3690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43488D2-ACA4-1A48-94B1-331E82219106}" type="datetimeFigureOut">
              <a:rPr lang="en-US" smtClean="0"/>
              <a:t>10/18/17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9360406-3010-3B4C-B802-628A7C37CCE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69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eghan@waskeygroup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Stretching Your Non Profit Dollars With PR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52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8540552" cy="4140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ko-KR" sz="3600" b="1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WHO</a:t>
            </a:r>
            <a:r>
              <a:rPr lang="en-US" altLang="ko-KR" sz="3600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:    Demographics / Psychographics</a:t>
            </a: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WHAT</a:t>
            </a:r>
            <a:r>
              <a:rPr lang="en-US" sz="3600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:  Self-Interests</a:t>
            </a: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HOW</a:t>
            </a:r>
            <a:r>
              <a:rPr lang="en-US" sz="3600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:    Connectors / </a:t>
            </a:r>
            <a:r>
              <a:rPr lang="en-US" sz="3600" dirty="0" err="1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Influentials</a:t>
            </a:r>
            <a:endParaRPr lang="en-US" sz="3600" dirty="0" smtClean="0">
              <a:solidFill>
                <a:schemeClr val="tx1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WHY</a:t>
            </a:r>
            <a:r>
              <a:rPr lang="en-US" sz="3600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:    Current Relationship</a:t>
            </a: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WHEN</a:t>
            </a:r>
            <a:r>
              <a:rPr lang="en-US" sz="3600" dirty="0" smtClean="0">
                <a:solidFill>
                  <a:schemeClr val="tx1"/>
                </a:solidFill>
                <a:latin typeface="Helvetica" charset="0"/>
                <a:ea typeface="굴림" charset="0"/>
                <a:cs typeface="굴림" charset="0"/>
              </a:rPr>
              <a:t>:  All of the Above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214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91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The Message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98474" y="2428407"/>
            <a:ext cx="8135860" cy="4212235"/>
          </a:xfrm>
        </p:spPr>
        <p:txBody>
          <a:bodyPr>
            <a:noAutofit/>
          </a:bodyPr>
          <a:lstStyle/>
          <a:p>
            <a:pPr lvl="1" eaLnBrk="1" hangingPunct="1">
              <a:buFont typeface="Wingdings" charset="2"/>
              <a:buChar char="q"/>
            </a:pPr>
            <a:r>
              <a:rPr lang="en-US" sz="3000" dirty="0" smtClean="0">
                <a:latin typeface="Calibri" charset="0"/>
              </a:rPr>
              <a:t>Is the story appealing?</a:t>
            </a:r>
            <a:endParaRPr lang="en-US" sz="3000" dirty="0" smtClean="0">
              <a:latin typeface="Calibri" charset="0"/>
            </a:endParaRPr>
          </a:p>
          <a:p>
            <a:pPr lvl="1" eaLnBrk="1" hangingPunct="1">
              <a:buFont typeface="Wingdings" charset="2"/>
              <a:buChar char="q"/>
            </a:pPr>
            <a:r>
              <a:rPr lang="en-US" sz="3000" dirty="0" smtClean="0">
                <a:latin typeface="Calibri" charset="0"/>
              </a:rPr>
              <a:t>What’s </a:t>
            </a:r>
            <a:r>
              <a:rPr lang="en-US" sz="3000" dirty="0">
                <a:latin typeface="Calibri" charset="0"/>
              </a:rPr>
              <a:t>in it for me?</a:t>
            </a:r>
          </a:p>
          <a:p>
            <a:pPr lvl="1" eaLnBrk="1" hangingPunct="1">
              <a:buFont typeface="Wingdings" charset="2"/>
              <a:buChar char="q"/>
            </a:pPr>
            <a:r>
              <a:rPr lang="en-US" sz="3000" dirty="0">
                <a:latin typeface="Calibri" charset="0"/>
              </a:rPr>
              <a:t>Is it compatible with my values, needs, beliefs?</a:t>
            </a:r>
          </a:p>
          <a:p>
            <a:pPr lvl="1" eaLnBrk="1" hangingPunct="1">
              <a:buFont typeface="Wingdings" charset="2"/>
              <a:buChar char="q"/>
            </a:pPr>
            <a:r>
              <a:rPr lang="en-US" sz="3000" dirty="0">
                <a:latin typeface="Calibri" charset="0"/>
              </a:rPr>
              <a:t>Is it easy to remember and do?</a:t>
            </a:r>
          </a:p>
          <a:p>
            <a:pPr lvl="1" eaLnBrk="1" hangingPunct="1">
              <a:buFont typeface="Wingdings" charset="2"/>
              <a:buChar char="q"/>
            </a:pPr>
            <a:r>
              <a:rPr lang="en-US" sz="3000" dirty="0">
                <a:latin typeface="Calibri" charset="0"/>
              </a:rPr>
              <a:t>Is it easy to try with little or no risk?</a:t>
            </a:r>
          </a:p>
          <a:p>
            <a:pPr lvl="1" eaLnBrk="1" hangingPunct="1">
              <a:buFont typeface="Wingdings" charset="2"/>
              <a:buChar char="q"/>
            </a:pPr>
            <a:r>
              <a:rPr lang="en-US" sz="3000" dirty="0">
                <a:latin typeface="Calibri" charset="0"/>
              </a:rPr>
              <a:t>Can I observe the consequence of my actions?</a:t>
            </a:r>
          </a:p>
          <a:p>
            <a:pPr lvl="1" eaLnBrk="1" hangingPunct="1">
              <a:buFont typeface="Wingdings" charset="2"/>
              <a:buChar char="q"/>
            </a:pPr>
            <a:r>
              <a:rPr lang="en-US" sz="3000" dirty="0">
                <a:latin typeface="Calibri" charset="0"/>
              </a:rPr>
              <a:t>Is my action positively reinforced by subsequent messages?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4656" y="1737361"/>
            <a:ext cx="80047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/>
              <a:t>Your Audience Will Ask: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421165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685088"/>
            <a:ext cx="7543801" cy="3730701"/>
          </a:xfrm>
        </p:spPr>
        <p:txBody>
          <a:bodyPr numCol="2">
            <a:normAutofit lnSpcReduction="10000"/>
          </a:bodyPr>
          <a:lstStyle/>
          <a:p>
            <a:r>
              <a:rPr lang="en-US" sz="7000" b="1" dirty="0" smtClean="0"/>
              <a:t>T</a:t>
            </a:r>
            <a:r>
              <a:rPr lang="en-US" sz="5400" dirty="0" smtClean="0"/>
              <a:t>imeliness</a:t>
            </a:r>
          </a:p>
          <a:p>
            <a:r>
              <a:rPr lang="en-US" sz="7000" b="1" dirty="0" smtClean="0"/>
              <a:t>I</a:t>
            </a:r>
            <a:r>
              <a:rPr lang="en-US" sz="5400" dirty="0" smtClean="0"/>
              <a:t>mpact</a:t>
            </a:r>
          </a:p>
          <a:p>
            <a:r>
              <a:rPr lang="en-US" sz="7000" b="1" dirty="0" smtClean="0"/>
              <a:t>P</a:t>
            </a:r>
            <a:r>
              <a:rPr lang="en-US" sz="5400" dirty="0" smtClean="0"/>
              <a:t>rominence</a:t>
            </a:r>
          </a:p>
          <a:p>
            <a:r>
              <a:rPr lang="en-US" sz="7000" b="1" dirty="0" smtClean="0"/>
              <a:t>C</a:t>
            </a:r>
            <a:r>
              <a:rPr lang="en-US" sz="5400" dirty="0" smtClean="0"/>
              <a:t>onflict</a:t>
            </a:r>
          </a:p>
          <a:p>
            <a:r>
              <a:rPr lang="en-US" sz="7000" b="1" dirty="0" smtClean="0"/>
              <a:t>U</a:t>
            </a:r>
            <a:r>
              <a:rPr lang="en-US" sz="5400" dirty="0" smtClean="0"/>
              <a:t>niqueness</a:t>
            </a:r>
          </a:p>
          <a:p>
            <a:r>
              <a:rPr lang="en-US" sz="7000" b="1" dirty="0" smtClean="0"/>
              <a:t>P</a:t>
            </a:r>
            <a:r>
              <a:rPr lang="en-US" sz="5400" dirty="0" smtClean="0"/>
              <a:t>roximity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959" y="1737361"/>
            <a:ext cx="7706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smtClean="0"/>
              <a:t>The Media Will Ask: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70372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Can You Hear Me Now?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28058"/>
            <a:ext cx="8030095" cy="3998105"/>
          </a:xfrm>
        </p:spPr>
        <p:txBody>
          <a:bodyPr>
            <a:noAutofit/>
          </a:bodyPr>
          <a:lstStyle/>
          <a:p>
            <a:pPr marL="228600" lvl="1" indent="0" algn="ctr">
              <a:buNone/>
            </a:pPr>
            <a:r>
              <a:rPr lang="en-US" altLang="ko-KR" sz="6000" dirty="0" smtClean="0">
                <a:latin typeface="Helvetica" charset="0"/>
                <a:ea typeface="굴림" charset="0"/>
                <a:cs typeface="굴림" charset="0"/>
              </a:rPr>
              <a:t>Will they </a:t>
            </a:r>
            <a:r>
              <a:rPr lang="en-US" altLang="ko-KR" sz="6000" b="1" dirty="0" smtClean="0">
                <a:latin typeface="Helvetica" charset="0"/>
                <a:ea typeface="굴림" charset="0"/>
                <a:cs typeface="굴림" charset="0"/>
              </a:rPr>
              <a:t>UNDERSTAND</a:t>
            </a:r>
            <a:r>
              <a:rPr lang="en-US" altLang="ko-KR" sz="6000" dirty="0" smtClean="0">
                <a:latin typeface="Helvetica" charset="0"/>
                <a:ea typeface="굴림" charset="0"/>
                <a:cs typeface="굴림" charset="0"/>
              </a:rPr>
              <a:t> the </a:t>
            </a:r>
            <a:r>
              <a:rPr lang="en-US" altLang="ko-KR" sz="6000" dirty="0">
                <a:latin typeface="Helvetica" charset="0"/>
                <a:ea typeface="굴림" charset="0"/>
                <a:cs typeface="굴림" charset="0"/>
              </a:rPr>
              <a:t>message? </a:t>
            </a:r>
          </a:p>
          <a:p>
            <a:endParaRPr lang="ko-KR" altLang="en-US" sz="6000" dirty="0">
              <a:latin typeface="Helvetica" charset="0"/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5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elvetica" charset="0"/>
                <a:ea typeface="굴림" charset="0"/>
                <a:cs typeface="굴림" charset="0"/>
              </a:rPr>
              <a:t>Can You Hear Me Now?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822960" y="2548328"/>
            <a:ext cx="7543800" cy="3577835"/>
          </a:xfrm>
        </p:spPr>
        <p:txBody>
          <a:bodyPr>
            <a:normAutofit/>
          </a:bodyPr>
          <a:lstStyle/>
          <a:p>
            <a:pPr marL="228600" lvl="1" indent="0" algn="ctr">
              <a:buNone/>
            </a:pPr>
            <a:r>
              <a:rPr lang="en-US" altLang="ko-KR" sz="6000" dirty="0" smtClean="0">
                <a:latin typeface="Helvetica" charset="0"/>
                <a:ea typeface="굴림" charset="0"/>
                <a:cs typeface="굴림" charset="0"/>
              </a:rPr>
              <a:t>What’s the </a:t>
            </a:r>
          </a:p>
          <a:p>
            <a:pPr marL="228600" lvl="1" indent="0" algn="ctr">
              <a:buNone/>
            </a:pPr>
            <a:r>
              <a:rPr lang="en-US" altLang="ko-KR" sz="6000" b="1" dirty="0" smtClean="0">
                <a:latin typeface="Helvetica" charset="0"/>
                <a:ea typeface="굴림" charset="0"/>
                <a:cs typeface="굴림" charset="0"/>
              </a:rPr>
              <a:t>NEXT </a:t>
            </a:r>
            <a:r>
              <a:rPr lang="en-US" altLang="ko-KR" sz="6000" b="1" dirty="0">
                <a:latin typeface="Helvetica" charset="0"/>
                <a:ea typeface="굴림" charset="0"/>
                <a:cs typeface="굴림" charset="0"/>
              </a:rPr>
              <a:t>STEP</a:t>
            </a:r>
            <a:r>
              <a:rPr lang="en-US" altLang="ko-KR" sz="6000" dirty="0">
                <a:latin typeface="Helvetica" charset="0"/>
                <a:ea typeface="굴림" charset="0"/>
                <a:cs typeface="굴림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4531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77934"/>
            <a:ext cx="7543801" cy="3691159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/>
              <a:t>HUMANIZE</a:t>
            </a:r>
            <a:br>
              <a:rPr lang="en-US" sz="8000" b="1" dirty="0" smtClean="0"/>
            </a:br>
            <a:r>
              <a:rPr lang="en-US" sz="8000" dirty="0" smtClean="0"/>
              <a:t>Everything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83109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338466"/>
            <a:ext cx="7826366" cy="3530628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 smtClean="0"/>
              <a:t>Look for the </a:t>
            </a:r>
            <a:r>
              <a:rPr lang="en-US" sz="8000" b="1" dirty="0" smtClean="0"/>
              <a:t>SHADOW STORIES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20928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48524"/>
            <a:ext cx="7543801" cy="3620569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 smtClean="0"/>
              <a:t>Create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/>
              <a:t>EVENTS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241295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13612"/>
            <a:ext cx="7543801" cy="3755481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 smtClean="0"/>
              <a:t>Build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/>
              <a:t>RELATIONSHIPS</a:t>
            </a:r>
            <a:endParaRPr lang="en-US" sz="8000" b="1" dirty="0"/>
          </a:p>
        </p:txBody>
      </p:sp>
    </p:spTree>
    <p:extLst>
      <p:ext uri="{BB962C8B-B14F-4D97-AF65-F5344CB8AC3E}">
        <p14:creationId xmlns:p14="http://schemas.microsoft.com/office/powerpoint/2010/main" val="118943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Goal of PR?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Fostering </a:t>
            </a:r>
            <a:br>
              <a:rPr lang="en-US" sz="5400" dirty="0" smtClean="0"/>
            </a:br>
            <a:r>
              <a:rPr lang="en-US" sz="5400" i="1" dirty="0" smtClean="0"/>
              <a:t>mutually beneficial </a:t>
            </a:r>
            <a:r>
              <a:rPr lang="en-US" sz="5400" u="sng" dirty="0" smtClean="0"/>
              <a:t>relationships</a:t>
            </a:r>
            <a:r>
              <a:rPr lang="en-US" sz="5400" dirty="0" smtClean="0"/>
              <a:t> between an </a:t>
            </a:r>
            <a:r>
              <a:rPr lang="en-US" sz="5400" b="1" dirty="0" smtClean="0"/>
              <a:t>organization</a:t>
            </a:r>
            <a:r>
              <a:rPr lang="en-US" sz="5400" dirty="0" smtClean="0"/>
              <a:t> and its </a:t>
            </a:r>
            <a:r>
              <a:rPr lang="en-US" sz="5400" b="1" dirty="0" smtClean="0"/>
              <a:t>publics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9788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 Tip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2460567"/>
            <a:ext cx="7556313" cy="3665596"/>
          </a:xfr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dirty="0" smtClean="0"/>
              <a:t>Think About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 dirty="0" smtClean="0"/>
              <a:t>PESO</a:t>
            </a:r>
            <a:r>
              <a:rPr lang="en-US" sz="8000" dirty="0" smtClean="0"/>
              <a:t>s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2709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606099"/>
              </p:ext>
            </p:extLst>
          </p:nvPr>
        </p:nvGraphicFramePr>
        <p:xfrm>
          <a:off x="501445" y="1846265"/>
          <a:ext cx="8141112" cy="4259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5278"/>
                <a:gridCol w="2035278"/>
                <a:gridCol w="2035278"/>
                <a:gridCol w="2035278"/>
              </a:tblGrid>
              <a:tr h="706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Paid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Earned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Shared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Owned</a:t>
                      </a:r>
                      <a:endParaRPr lang="en-US" dirty="0"/>
                    </a:p>
                  </a:txBody>
                  <a:tcPr marL="91286" marR="91286"/>
                </a:tc>
              </a:tr>
              <a:tr h="706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Online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Press release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Social media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Your website</a:t>
                      </a:r>
                      <a:endParaRPr lang="en-US" dirty="0"/>
                    </a:p>
                  </a:txBody>
                  <a:tcPr marL="91286" marR="91286"/>
                </a:tc>
              </a:tr>
              <a:tr h="706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Direct Mail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 kits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Coalitions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Your signage</a:t>
                      </a:r>
                      <a:endParaRPr lang="en-US" dirty="0"/>
                    </a:p>
                  </a:txBody>
                  <a:tcPr marL="91286" marR="91286"/>
                </a:tc>
              </a:tr>
              <a:tr h="706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Sponsorships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Pitching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WOMA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Your social</a:t>
                      </a:r>
                      <a:endParaRPr lang="en-US" dirty="0"/>
                    </a:p>
                  </a:txBody>
                  <a:tcPr marL="91286" marR="91286"/>
                </a:tc>
              </a:tr>
              <a:tr h="706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Static</a:t>
                      </a:r>
                      <a:r>
                        <a:rPr lang="en-US" baseline="0" dirty="0" smtClean="0"/>
                        <a:t> stickers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Press</a:t>
                      </a:r>
                      <a:r>
                        <a:rPr lang="en-US" baseline="0" dirty="0" smtClean="0"/>
                        <a:t> conferences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Speakers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Talking points</a:t>
                      </a:r>
                      <a:endParaRPr lang="en-US" dirty="0"/>
                    </a:p>
                  </a:txBody>
                  <a:tcPr marL="91286" marR="91286"/>
                </a:tc>
              </a:tr>
              <a:tr h="72494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Yard Signs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Media</a:t>
                      </a:r>
                      <a:r>
                        <a:rPr lang="en-US" baseline="0" dirty="0" smtClean="0"/>
                        <a:t> Tours / Events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Partner e-lists</a:t>
                      </a:r>
                      <a:endParaRPr lang="en-US" dirty="0"/>
                    </a:p>
                  </a:txBody>
                  <a:tcPr marL="91286" marR="9128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Your newsletter</a:t>
                      </a:r>
                      <a:endParaRPr lang="en-US" dirty="0"/>
                    </a:p>
                  </a:txBody>
                  <a:tcPr marL="91286" marR="9128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11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Fast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49093" cy="431909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Pitch Lists, Tips and Infographics (</a:t>
            </a:r>
            <a:r>
              <a:rPr lang="en-US" sz="3000" dirty="0" err="1" smtClean="0"/>
              <a:t>infogram.com</a:t>
            </a:r>
            <a:r>
              <a:rPr lang="en-US" sz="30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Check out Google Trends and Google Correlate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/>
              <a:t>Steal Headline Templates on Social</a:t>
            </a:r>
          </a:p>
          <a:p>
            <a:pPr marL="749808" lvl="1" indent="-457200"/>
            <a:r>
              <a:rPr lang="en-US" sz="3000" dirty="0"/>
              <a:t>You’ll Never Believe </a:t>
            </a:r>
            <a:r>
              <a:rPr lang="mr-IN" sz="3000" dirty="0"/>
              <a:t>…</a:t>
            </a:r>
            <a:r>
              <a:rPr lang="en-US" sz="3000" dirty="0"/>
              <a:t>.</a:t>
            </a:r>
          </a:p>
          <a:p>
            <a:pPr marL="749808" lvl="1" indent="-457200"/>
            <a:r>
              <a:rPr lang="en-US" sz="3000" dirty="0" err="1" smtClean="0"/>
              <a:t>Portent.com</a:t>
            </a:r>
            <a:r>
              <a:rPr lang="en-US" sz="3000" dirty="0" smtClean="0"/>
              <a:t> </a:t>
            </a:r>
            <a:r>
              <a:rPr lang="mr-IN" sz="3000" dirty="0" smtClean="0"/>
              <a:t>–</a:t>
            </a:r>
            <a:r>
              <a:rPr lang="en-US" sz="3000" dirty="0" smtClean="0"/>
              <a:t> content idea generator</a:t>
            </a:r>
            <a:endParaRPr lang="en-US" sz="3000" dirty="0"/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Current customer ambassadors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Fully leverage social media</a:t>
            </a:r>
          </a:p>
          <a:p>
            <a:pPr marL="749808" lvl="1" indent="-457200"/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0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Bonus: Social Media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68642"/>
            <a:ext cx="7543801" cy="3800451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Complete your profile including Donate </a:t>
            </a:r>
            <a:r>
              <a:rPr lang="en-US" sz="3000" dirty="0"/>
              <a:t>or </a:t>
            </a:r>
            <a:r>
              <a:rPr lang="en-US" sz="3000" dirty="0" smtClean="0"/>
              <a:t>Sign Up or </a:t>
            </a:r>
            <a:r>
              <a:rPr lang="en-US" sz="3000" dirty="0"/>
              <a:t>both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Have a contest or fill in the blank or story sharing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Think in thirds: useful content, us content, other content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Schedule your posts </a:t>
            </a:r>
            <a:r>
              <a:rPr lang="mr-IN" sz="3000" dirty="0" smtClean="0"/>
              <a:t>–</a:t>
            </a:r>
            <a:r>
              <a:rPr lang="en-US" sz="3000" dirty="0" smtClean="0"/>
              <a:t> [I use Hootsuite]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/>
              <a:t>It’s called social </a:t>
            </a:r>
            <a:r>
              <a:rPr lang="en-US" sz="3000" dirty="0"/>
              <a:t>for a reason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7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3-06-05 at 11.34.29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33"/>
          <a:stretch/>
        </p:blipFill>
        <p:spPr>
          <a:xfrm>
            <a:off x="0" y="264430"/>
            <a:ext cx="9103208" cy="649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2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</a:rPr>
              <a:t>Evaluation</a:t>
            </a:r>
            <a:endParaRPr lang="en-US" dirty="0">
              <a:latin typeface="Calibri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822959" y="2368446"/>
            <a:ext cx="7543801" cy="350064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 charset="0"/>
              </a:rPr>
              <a:t>If you were </a:t>
            </a:r>
            <a:r>
              <a:rPr lang="en-US" sz="2800" u="sng" dirty="0" smtClean="0">
                <a:latin typeface="Calibri" charset="0"/>
              </a:rPr>
              <a:t>SMART</a:t>
            </a:r>
            <a:r>
              <a:rPr lang="en-US" sz="2800" dirty="0" smtClean="0">
                <a:latin typeface="Calibri" charset="0"/>
              </a:rPr>
              <a:t> this step is easy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latin typeface="Calibri" charset="0"/>
              </a:rPr>
              <a:t>Success </a:t>
            </a:r>
            <a:r>
              <a:rPr lang="en-US" sz="2800" dirty="0">
                <a:latin typeface="Calibri" charset="0"/>
              </a:rPr>
              <a:t>that justifies the </a:t>
            </a:r>
            <a:r>
              <a:rPr lang="en-US" sz="2800" u="sng" dirty="0" smtClean="0">
                <a:latin typeface="Calibri" charset="0"/>
              </a:rPr>
              <a:t>resource expenditure</a:t>
            </a:r>
            <a:r>
              <a:rPr lang="en-US" sz="2800" u="sng" dirty="0">
                <a:latin typeface="Calibri" charset="0"/>
              </a:rPr>
              <a:t>.</a:t>
            </a:r>
            <a:endParaRPr lang="en-US" sz="2800" dirty="0">
              <a:latin typeface="Calibri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>
                <a:latin typeface="Calibri" charset="0"/>
              </a:rPr>
              <a:t>Effectiveness</a:t>
            </a:r>
            <a:r>
              <a:rPr lang="en-US" sz="2800" dirty="0" smtClean="0">
                <a:latin typeface="Calibri" charset="0"/>
              </a:rPr>
              <a:t> </a:t>
            </a:r>
            <a:r>
              <a:rPr lang="en-US" sz="2800" dirty="0">
                <a:latin typeface="Calibri" charset="0"/>
              </a:rPr>
              <a:t>of the program </a:t>
            </a:r>
            <a:r>
              <a:rPr lang="en-US" sz="2800" dirty="0" smtClean="0">
                <a:latin typeface="Calibri" charset="0"/>
              </a:rPr>
              <a:t>itself</a:t>
            </a:r>
            <a:endParaRPr lang="en-US" i="1" dirty="0">
              <a:latin typeface="Calibri" charset="0"/>
            </a:endParaRPr>
          </a:p>
          <a:p>
            <a:pPr algn="ctr">
              <a:buFont typeface="Arial" charset="0"/>
              <a:buNone/>
            </a:pPr>
            <a:r>
              <a:rPr lang="en-US" sz="4000" i="1" dirty="0">
                <a:latin typeface="Calibri" charset="0"/>
              </a:rPr>
              <a:t>The bottom line: </a:t>
            </a:r>
            <a:endParaRPr lang="en-US" sz="4000" i="1" dirty="0">
              <a:latin typeface="Calibri" charset="0"/>
            </a:endParaRPr>
          </a:p>
          <a:p>
            <a:pPr algn="ctr">
              <a:buFont typeface="Arial" charset="0"/>
              <a:buNone/>
            </a:pPr>
            <a:r>
              <a:rPr lang="en-US" sz="4000" i="1" dirty="0" smtClean="0">
                <a:latin typeface="Calibri" charset="0"/>
              </a:rPr>
              <a:t>Your </a:t>
            </a:r>
            <a:r>
              <a:rPr lang="en-US" sz="4000" i="1" dirty="0" smtClean="0">
                <a:latin typeface="Calibri" charset="0"/>
              </a:rPr>
              <a:t>CEO/ED/</a:t>
            </a:r>
            <a:r>
              <a:rPr lang="en-US" sz="4000" i="1" dirty="0">
                <a:latin typeface="Calibri" charset="0"/>
              </a:rPr>
              <a:t>Client wants </a:t>
            </a:r>
            <a:r>
              <a:rPr lang="en-US" sz="4000" i="1" u="sng" dirty="0">
                <a:latin typeface="Calibri" charset="0"/>
              </a:rPr>
              <a:t>results.</a:t>
            </a:r>
            <a:endParaRPr lang="en-US" sz="4000" dirty="0">
              <a:latin typeface="Calibri" charset="0"/>
            </a:endParaRPr>
          </a:p>
          <a:p>
            <a:pPr lvl="1"/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8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400" b="1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/>
              <a:t>Meghan Waskiewicz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hlinkClick r:id="rId2"/>
              </a:rPr>
              <a:t>meghan@waskeygroup.com</a:t>
            </a:r>
            <a:endParaRPr lang="en-US" sz="3600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err="1" smtClean="0"/>
              <a:t>linkedin.com</a:t>
            </a:r>
            <a:r>
              <a:rPr lang="en-US" sz="3600" dirty="0" smtClean="0"/>
              <a:t>/in/</a:t>
            </a:r>
            <a:r>
              <a:rPr lang="en-US" sz="3600" dirty="0" err="1" smtClean="0"/>
              <a:t>mdwaskey</a:t>
            </a:r>
            <a:endParaRPr lang="en-US" sz="3600" dirty="0" smtClean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4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RACE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500" b="1" dirty="0">
                <a:solidFill>
                  <a:srgbClr val="FFC000"/>
                </a:solidFill>
                <a:latin typeface="Constantia" charset="0"/>
              </a:rPr>
              <a:t>R</a:t>
            </a:r>
            <a:r>
              <a:rPr lang="en-US" sz="5000" dirty="0">
                <a:latin typeface="Constantia" charset="0"/>
              </a:rPr>
              <a:t>esearch</a:t>
            </a:r>
          </a:p>
          <a:p>
            <a:r>
              <a:rPr lang="en-US" sz="5500" b="1" dirty="0" smtClean="0">
                <a:solidFill>
                  <a:srgbClr val="FFC000"/>
                </a:solidFill>
                <a:latin typeface="Constantia" charset="0"/>
              </a:rPr>
              <a:t>A</a:t>
            </a:r>
            <a:r>
              <a:rPr lang="en-US" sz="5000" dirty="0" smtClean="0">
                <a:latin typeface="Constantia" charset="0"/>
              </a:rPr>
              <a:t>ction </a:t>
            </a:r>
            <a:r>
              <a:rPr lang="en-US" sz="5000" dirty="0" smtClean="0">
                <a:latin typeface="Constantia" charset="0"/>
              </a:rPr>
              <a:t>and Audience</a:t>
            </a:r>
            <a:endParaRPr lang="en-US" sz="5000" dirty="0">
              <a:latin typeface="Constantia" charset="0"/>
            </a:endParaRPr>
          </a:p>
          <a:p>
            <a:r>
              <a:rPr lang="en-US" sz="5500" b="1" dirty="0">
                <a:solidFill>
                  <a:srgbClr val="FFC000"/>
                </a:solidFill>
                <a:latin typeface="Constantia" charset="0"/>
              </a:rPr>
              <a:t>C</a:t>
            </a:r>
            <a:r>
              <a:rPr lang="en-US" sz="5000" dirty="0">
                <a:latin typeface="Constantia" charset="0"/>
              </a:rPr>
              <a:t>ommunication</a:t>
            </a:r>
          </a:p>
          <a:p>
            <a:r>
              <a:rPr lang="en-US" sz="5500" b="1" dirty="0">
                <a:solidFill>
                  <a:srgbClr val="FFC000"/>
                </a:solidFill>
                <a:latin typeface="Constantia" charset="0"/>
              </a:rPr>
              <a:t>E</a:t>
            </a:r>
            <a:r>
              <a:rPr lang="en-US" sz="5000" dirty="0">
                <a:latin typeface="Constantia" charset="0"/>
              </a:rPr>
              <a:t>valuation</a:t>
            </a:r>
          </a:p>
          <a:p>
            <a:endParaRPr lang="en-US" sz="3200" dirty="0">
              <a:latin typeface="Constant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8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7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Your CRAP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5500" b="1" dirty="0" smtClean="0">
                <a:solidFill>
                  <a:srgbClr val="FFC000"/>
                </a:solidFill>
              </a:rPr>
              <a:t>C</a:t>
            </a:r>
            <a:r>
              <a:rPr lang="en-US" sz="3600" dirty="0" smtClean="0"/>
              <a:t>ompany and Competition </a:t>
            </a:r>
          </a:p>
          <a:p>
            <a:r>
              <a:rPr lang="en-US" sz="5500" b="1" dirty="0" smtClean="0">
                <a:solidFill>
                  <a:srgbClr val="FFC000"/>
                </a:solidFill>
              </a:rPr>
              <a:t>R</a:t>
            </a:r>
            <a:r>
              <a:rPr lang="en-US" sz="3600" dirty="0" smtClean="0"/>
              <a:t>esources</a:t>
            </a:r>
          </a:p>
          <a:p>
            <a:r>
              <a:rPr lang="en-US" sz="5500" b="1" dirty="0" smtClean="0">
                <a:solidFill>
                  <a:srgbClr val="FFC000"/>
                </a:solidFill>
              </a:rPr>
              <a:t>A</a:t>
            </a:r>
            <a:r>
              <a:rPr lang="en-US" sz="3600" dirty="0" smtClean="0"/>
              <a:t>udience and Environmental Analysis</a:t>
            </a:r>
          </a:p>
          <a:p>
            <a:r>
              <a:rPr lang="en-US" sz="5500" b="1" dirty="0" smtClean="0">
                <a:solidFill>
                  <a:srgbClr val="FFC000"/>
                </a:solidFill>
              </a:rPr>
              <a:t>P</a:t>
            </a:r>
            <a:r>
              <a:rPr lang="en-US" sz="3600" dirty="0" smtClean="0"/>
              <a:t>roduct and Promotions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514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and Audience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48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Goals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98474" y="1445326"/>
            <a:ext cx="7556313" cy="4680837"/>
          </a:xfrm>
        </p:spPr>
        <p:txBody>
          <a:bodyPr>
            <a:normAutofit/>
          </a:bodyPr>
          <a:lstStyle/>
          <a:p>
            <a:pPr eaLnBrk="1" hangingPunct="1"/>
            <a:endParaRPr lang="en-US" sz="2400" dirty="0" smtClean="0"/>
          </a:p>
          <a:p>
            <a:pPr marL="228600" lvl="1" indent="0" eaLnBrk="1" hangingPunct="1">
              <a:buNone/>
            </a:pPr>
            <a:endParaRPr lang="en-US" i="1" dirty="0"/>
          </a:p>
          <a:p>
            <a:pPr marL="228600" lvl="1" indent="0" eaLnBrk="1" hangingPunct="1">
              <a:buNone/>
            </a:pPr>
            <a:r>
              <a:rPr lang="en-US" sz="5400" i="1" dirty="0" smtClean="0"/>
              <a:t>Statement of being for the plan: completion of goal signifies end of the </a:t>
            </a:r>
            <a:r>
              <a:rPr lang="en-US" sz="5400" i="1" dirty="0" smtClean="0"/>
              <a:t>plan</a:t>
            </a:r>
            <a:endParaRPr lang="en-US" sz="5400" i="1" dirty="0" smtClean="0"/>
          </a:p>
        </p:txBody>
      </p:sp>
    </p:spTree>
    <p:extLst>
      <p:ext uri="{BB962C8B-B14F-4D97-AF65-F5344CB8AC3E}">
        <p14:creationId xmlns:p14="http://schemas.microsoft.com/office/powerpoint/2010/main" val="42399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solidFill>
                <a:schemeClr val="bg2">
                  <a:shade val="50000"/>
                  <a:satMod val="200000"/>
                </a:schemeClr>
              </a:solidFill>
              <a:latin typeface="+mn-lt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26176694"/>
              </p:ext>
            </p:extLst>
          </p:nvPr>
        </p:nvGraphicFramePr>
        <p:xfrm>
          <a:off x="1585209" y="200493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1985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455" y="2035664"/>
            <a:ext cx="7556313" cy="3565843"/>
          </a:xfrm>
        </p:spPr>
        <p:txBody>
          <a:bodyPr>
            <a:noAutofit/>
          </a:bodyPr>
          <a:lstStyle/>
          <a:p>
            <a:r>
              <a:rPr lang="en-US" sz="4000" dirty="0" smtClean="0"/>
              <a:t>If you don’t segment you’re wasting your time and your audience’s time with:</a:t>
            </a:r>
          </a:p>
          <a:p>
            <a:pPr marL="475488" lvl="2" indent="0">
              <a:buNone/>
            </a:pPr>
            <a:r>
              <a:rPr lang="mr-IN" sz="3400" i="1" dirty="0" smtClean="0"/>
              <a:t>…</a:t>
            </a:r>
            <a:r>
              <a:rPr lang="en-US" sz="3400" i="1" dirty="0" smtClean="0"/>
              <a:t>the wrong message</a:t>
            </a:r>
          </a:p>
          <a:p>
            <a:pPr marL="475488" lvl="2" indent="0">
              <a:buNone/>
            </a:pPr>
            <a:r>
              <a:rPr lang="mr-IN" sz="3400" i="1" dirty="0" smtClean="0"/>
              <a:t>…</a:t>
            </a:r>
            <a:r>
              <a:rPr lang="en-US" sz="3400" i="1" dirty="0" smtClean="0"/>
              <a:t>the wrong timing</a:t>
            </a:r>
          </a:p>
          <a:p>
            <a:pPr marL="475488" lvl="2" indent="0">
              <a:buNone/>
            </a:pPr>
            <a:r>
              <a:rPr lang="mr-IN" sz="3400" i="1" dirty="0" smtClean="0"/>
              <a:t>…</a:t>
            </a:r>
            <a:r>
              <a:rPr lang="en-US" sz="3400" i="1" dirty="0" smtClean="0"/>
              <a:t>the wrong media</a:t>
            </a:r>
            <a:endParaRPr lang="en-US" sz="3400" i="1" dirty="0" smtClean="0"/>
          </a:p>
        </p:txBody>
      </p:sp>
    </p:spTree>
    <p:extLst>
      <p:ext uri="{BB962C8B-B14F-4D97-AF65-F5344CB8AC3E}">
        <p14:creationId xmlns:p14="http://schemas.microsoft.com/office/powerpoint/2010/main" val="256530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321</TotalTime>
  <Words>430</Words>
  <Application>Microsoft Macintosh PowerPoint</Application>
  <PresentationFormat>On-screen Show (4:3)</PresentationFormat>
  <Paragraphs>129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Calibri</vt:lpstr>
      <vt:lpstr>Calibri Light</vt:lpstr>
      <vt:lpstr>Constantia</vt:lpstr>
      <vt:lpstr>Helvetica</vt:lpstr>
      <vt:lpstr>Mangal</vt:lpstr>
      <vt:lpstr>ＭＳ Ｐゴシック</vt:lpstr>
      <vt:lpstr>Wingdings</vt:lpstr>
      <vt:lpstr>굴림</vt:lpstr>
      <vt:lpstr>Arial</vt:lpstr>
      <vt:lpstr>Retrospect</vt:lpstr>
      <vt:lpstr>Stretching Your Non Profit Dollars With PR</vt:lpstr>
      <vt:lpstr>What’s the Goal of PR?</vt:lpstr>
      <vt:lpstr>RACE</vt:lpstr>
      <vt:lpstr>Research</vt:lpstr>
      <vt:lpstr>Know Your CRAP</vt:lpstr>
      <vt:lpstr>Action and Audience</vt:lpstr>
      <vt:lpstr>Goals</vt:lpstr>
      <vt:lpstr>Objectives</vt:lpstr>
      <vt:lpstr>Audience</vt:lpstr>
      <vt:lpstr>Audience</vt:lpstr>
      <vt:lpstr>Communication</vt:lpstr>
      <vt:lpstr>The Message</vt:lpstr>
      <vt:lpstr>The Message</vt:lpstr>
      <vt:lpstr>Can You Hear Me Now?</vt:lpstr>
      <vt:lpstr>Can You Hear Me Now?</vt:lpstr>
      <vt:lpstr>PRO Tip 1</vt:lpstr>
      <vt:lpstr>PRO Tip 2</vt:lpstr>
      <vt:lpstr>PRO Tip 3</vt:lpstr>
      <vt:lpstr>PRO Tip 4</vt:lpstr>
      <vt:lpstr>PRO Tip 5</vt:lpstr>
      <vt:lpstr>Tactics</vt:lpstr>
      <vt:lpstr>5 Fast Tips</vt:lpstr>
      <vt:lpstr>Bonus: Social Media Tips</vt:lpstr>
      <vt:lpstr>PowerPoint Presentation</vt:lpstr>
      <vt:lpstr>Evaluation</vt:lpstr>
      <vt:lpstr>Evaluation</vt:lpstr>
      <vt:lpstr>Contact</vt:lpstr>
    </vt:vector>
  </TitlesOfParts>
  <Company>Mercyhurst University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 Construction</dc:title>
  <dc:creator>Mercyhurst  University</dc:creator>
  <cp:lastModifiedBy>Meghan Waskiewicz</cp:lastModifiedBy>
  <cp:revision>99</cp:revision>
  <dcterms:created xsi:type="dcterms:W3CDTF">2013-06-05T14:15:43Z</dcterms:created>
  <dcterms:modified xsi:type="dcterms:W3CDTF">2017-10-19T04:00:47Z</dcterms:modified>
</cp:coreProperties>
</file>