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4"/>
  </p:notesMasterIdLst>
  <p:sldIdLst>
    <p:sldId id="256" r:id="rId2"/>
    <p:sldId id="328" r:id="rId3"/>
    <p:sldId id="332" r:id="rId4"/>
    <p:sldId id="333" r:id="rId5"/>
    <p:sldId id="334" r:id="rId6"/>
    <p:sldId id="335" r:id="rId7"/>
    <p:sldId id="336" r:id="rId8"/>
    <p:sldId id="337" r:id="rId9"/>
    <p:sldId id="344" r:id="rId10"/>
    <p:sldId id="343" r:id="rId11"/>
    <p:sldId id="358" r:id="rId12"/>
    <p:sldId id="347" r:id="rId13"/>
    <p:sldId id="356" r:id="rId14"/>
    <p:sldId id="346" r:id="rId15"/>
    <p:sldId id="355" r:id="rId16"/>
    <p:sldId id="359" r:id="rId17"/>
    <p:sldId id="360" r:id="rId18"/>
    <p:sldId id="338" r:id="rId19"/>
    <p:sldId id="357" r:id="rId20"/>
    <p:sldId id="351" r:id="rId21"/>
    <p:sldId id="349" r:id="rId22"/>
    <p:sldId id="31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88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76909" autoAdjust="0"/>
  </p:normalViewPr>
  <p:slideViewPr>
    <p:cSldViewPr snapToGrid="0">
      <p:cViewPr varScale="1">
        <p:scale>
          <a:sx n="115" d="100"/>
          <a:sy n="115" d="100"/>
        </p:scale>
        <p:origin x="31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3EB682-979D-4239-BAAC-7358A2D1647F}" type="doc">
      <dgm:prSet loTypeId="urn:microsoft.com/office/officeart/2005/8/layout/matrix2" loCatId="matrix" qsTypeId="urn:microsoft.com/office/officeart/2005/8/quickstyle/simple1" qsCatId="simple" csTypeId="urn:microsoft.com/office/officeart/2005/8/colors/accent0_2" csCatId="mainScheme" phldr="1"/>
      <dgm:spPr/>
      <dgm:t>
        <a:bodyPr/>
        <a:lstStyle/>
        <a:p>
          <a:endParaRPr lang="en-US"/>
        </a:p>
      </dgm:t>
    </dgm:pt>
    <dgm:pt modelId="{DE9318D1-1C72-4217-833B-27C7F4EBB253}">
      <dgm:prSet phldrT="[Text]"/>
      <dgm:spPr>
        <a:xfrm>
          <a:off x="2981350" y="380390"/>
          <a:ext cx="2340864" cy="2340864"/>
        </a:xfrm>
        <a:solidFill>
          <a:sysClr val="window" lastClr="FFFFFF">
            <a:hueOff val="0"/>
            <a:satOff val="0"/>
            <a:lumOff val="0"/>
            <a:alphaOff val="0"/>
          </a:sysClr>
        </a:solidFill>
        <a:ln w="25400" cap="flat" cmpd="sng" algn="ctr">
          <a:solidFill>
            <a:srgbClr val="1F497D">
              <a:shade val="80000"/>
              <a:hueOff val="0"/>
              <a:satOff val="0"/>
              <a:lumOff val="0"/>
              <a:alphaOff val="0"/>
            </a:srgbClr>
          </a:solidFill>
          <a:prstDash val="solid"/>
        </a:ln>
        <a:effectLst/>
      </dgm:spPr>
      <dgm:t>
        <a:bodyPr/>
        <a:lstStyle/>
        <a:p>
          <a:r>
            <a:rPr lang="en-US" dirty="0" smtClean="0">
              <a:solidFill>
                <a:srgbClr val="1F497D">
                  <a:hueOff val="0"/>
                  <a:satOff val="0"/>
                  <a:lumOff val="0"/>
                  <a:alphaOff val="0"/>
                </a:srgbClr>
              </a:solidFill>
              <a:latin typeface="Calibri"/>
              <a:ea typeface="+mn-ea"/>
              <a:cs typeface="+mn-cs"/>
            </a:rPr>
            <a:t>High Urgency/Low Importance</a:t>
          </a:r>
          <a:endParaRPr lang="en-US" dirty="0">
            <a:solidFill>
              <a:srgbClr val="1F497D">
                <a:hueOff val="0"/>
                <a:satOff val="0"/>
                <a:lumOff val="0"/>
                <a:alphaOff val="0"/>
              </a:srgbClr>
            </a:solidFill>
            <a:latin typeface="Calibri"/>
            <a:ea typeface="+mn-ea"/>
            <a:cs typeface="+mn-cs"/>
          </a:endParaRPr>
        </a:p>
      </dgm:t>
    </dgm:pt>
    <dgm:pt modelId="{2D229F92-BF1F-4F29-987B-01FCB2719625}" type="parTrans" cxnId="{A167372A-C571-4E3D-9CEB-B01A6394DF4F}">
      <dgm:prSet/>
      <dgm:spPr/>
      <dgm:t>
        <a:bodyPr/>
        <a:lstStyle/>
        <a:p>
          <a:endParaRPr lang="en-US"/>
        </a:p>
      </dgm:t>
    </dgm:pt>
    <dgm:pt modelId="{5C3A7FD1-84EB-4C6F-8D18-76F180144D12}" type="sibTrans" cxnId="{A167372A-C571-4E3D-9CEB-B01A6394DF4F}">
      <dgm:prSet/>
      <dgm:spPr/>
      <dgm:t>
        <a:bodyPr/>
        <a:lstStyle/>
        <a:p>
          <a:endParaRPr lang="en-US"/>
        </a:p>
      </dgm:t>
    </dgm:pt>
    <dgm:pt modelId="{ECE2F59C-A6D6-4887-B1EA-893F88EEDD69}">
      <dgm:prSet phldrT="[Text]"/>
      <dgm:spPr>
        <a:xfrm>
          <a:off x="2981350" y="3130905"/>
          <a:ext cx="2340864" cy="2340864"/>
        </a:xfrm>
        <a:solidFill>
          <a:sysClr val="window" lastClr="FFFFFF">
            <a:hueOff val="0"/>
            <a:satOff val="0"/>
            <a:lumOff val="0"/>
            <a:alphaOff val="0"/>
          </a:sysClr>
        </a:solidFill>
        <a:ln w="25400" cap="flat" cmpd="sng" algn="ctr">
          <a:solidFill>
            <a:srgbClr val="1F497D">
              <a:shade val="80000"/>
              <a:hueOff val="0"/>
              <a:satOff val="0"/>
              <a:lumOff val="0"/>
              <a:alphaOff val="0"/>
            </a:srgbClr>
          </a:solidFill>
          <a:prstDash val="solid"/>
        </a:ln>
        <a:effectLst/>
      </dgm:spPr>
      <dgm:t>
        <a:bodyPr/>
        <a:lstStyle/>
        <a:p>
          <a:r>
            <a:rPr lang="en-US" dirty="0" smtClean="0">
              <a:solidFill>
                <a:srgbClr val="1F497D">
                  <a:hueOff val="0"/>
                  <a:satOff val="0"/>
                  <a:lumOff val="0"/>
                  <a:alphaOff val="0"/>
                </a:srgbClr>
              </a:solidFill>
              <a:latin typeface="Calibri"/>
              <a:ea typeface="+mn-ea"/>
              <a:cs typeface="+mn-cs"/>
            </a:rPr>
            <a:t>Low Urgency/Low Importance</a:t>
          </a:r>
          <a:endParaRPr lang="en-US" dirty="0">
            <a:solidFill>
              <a:srgbClr val="1F497D">
                <a:hueOff val="0"/>
                <a:satOff val="0"/>
                <a:lumOff val="0"/>
                <a:alphaOff val="0"/>
              </a:srgbClr>
            </a:solidFill>
            <a:latin typeface="Calibri"/>
            <a:ea typeface="+mn-ea"/>
            <a:cs typeface="+mn-cs"/>
          </a:endParaRPr>
        </a:p>
      </dgm:t>
    </dgm:pt>
    <dgm:pt modelId="{4ABAEE18-20EB-4A70-9B13-40CEAE639800}" type="parTrans" cxnId="{CB3D7C97-2042-4848-A922-C99050D9D11F}">
      <dgm:prSet/>
      <dgm:spPr/>
      <dgm:t>
        <a:bodyPr/>
        <a:lstStyle/>
        <a:p>
          <a:endParaRPr lang="en-US"/>
        </a:p>
      </dgm:t>
    </dgm:pt>
    <dgm:pt modelId="{76D78B67-433D-49C7-A86D-4F997314EAA8}" type="sibTrans" cxnId="{CB3D7C97-2042-4848-A922-C99050D9D11F}">
      <dgm:prSet/>
      <dgm:spPr/>
      <dgm:t>
        <a:bodyPr/>
        <a:lstStyle/>
        <a:p>
          <a:endParaRPr lang="en-US"/>
        </a:p>
      </dgm:t>
    </dgm:pt>
    <dgm:pt modelId="{DDC19B72-B0E7-40C6-8DFC-888CAEA470C9}">
      <dgm:prSet phldrT="[Text]"/>
      <dgm:spPr>
        <a:xfrm>
          <a:off x="5731865" y="3130905"/>
          <a:ext cx="2340864" cy="2340864"/>
        </a:xfrm>
        <a:solidFill>
          <a:sysClr val="window" lastClr="FFFFFF">
            <a:hueOff val="0"/>
            <a:satOff val="0"/>
            <a:lumOff val="0"/>
            <a:alphaOff val="0"/>
          </a:sysClr>
        </a:solidFill>
        <a:ln w="25400" cap="flat" cmpd="sng" algn="ctr">
          <a:solidFill>
            <a:srgbClr val="1F497D">
              <a:shade val="80000"/>
              <a:hueOff val="0"/>
              <a:satOff val="0"/>
              <a:lumOff val="0"/>
              <a:alphaOff val="0"/>
            </a:srgbClr>
          </a:solidFill>
          <a:prstDash val="solid"/>
        </a:ln>
        <a:effectLst/>
      </dgm:spPr>
      <dgm:t>
        <a:bodyPr/>
        <a:lstStyle/>
        <a:p>
          <a:r>
            <a:rPr lang="en-US" dirty="0" smtClean="0">
              <a:solidFill>
                <a:srgbClr val="1F497D">
                  <a:hueOff val="0"/>
                  <a:satOff val="0"/>
                  <a:lumOff val="0"/>
                  <a:alphaOff val="0"/>
                </a:srgbClr>
              </a:solidFill>
              <a:latin typeface="Calibri"/>
              <a:ea typeface="+mn-ea"/>
              <a:cs typeface="+mn-cs"/>
            </a:rPr>
            <a:t>Low Urgency/High Importance</a:t>
          </a:r>
          <a:endParaRPr lang="en-US" dirty="0">
            <a:solidFill>
              <a:srgbClr val="1F497D">
                <a:hueOff val="0"/>
                <a:satOff val="0"/>
                <a:lumOff val="0"/>
                <a:alphaOff val="0"/>
              </a:srgbClr>
            </a:solidFill>
            <a:latin typeface="Calibri"/>
            <a:ea typeface="+mn-ea"/>
            <a:cs typeface="+mn-cs"/>
          </a:endParaRPr>
        </a:p>
      </dgm:t>
    </dgm:pt>
    <dgm:pt modelId="{27FB0AB2-D35E-497C-A74C-53C1EAC38E41}" type="parTrans" cxnId="{6E7CAE6C-E439-4B70-B126-D3416ED97AFD}">
      <dgm:prSet/>
      <dgm:spPr/>
      <dgm:t>
        <a:bodyPr/>
        <a:lstStyle/>
        <a:p>
          <a:endParaRPr lang="en-US"/>
        </a:p>
      </dgm:t>
    </dgm:pt>
    <dgm:pt modelId="{BF828816-DFF5-4746-B221-C79D4FBF183C}" type="sibTrans" cxnId="{6E7CAE6C-E439-4B70-B126-D3416ED97AFD}">
      <dgm:prSet/>
      <dgm:spPr/>
      <dgm:t>
        <a:bodyPr/>
        <a:lstStyle/>
        <a:p>
          <a:endParaRPr lang="en-US"/>
        </a:p>
      </dgm:t>
    </dgm:pt>
    <dgm:pt modelId="{D5CAE47A-98E8-4299-948F-6EBAA8B5F7F3}">
      <dgm:prSet phldrT="[Text]"/>
      <dgm:spPr/>
      <dgm:t>
        <a:bodyPr/>
        <a:lstStyle/>
        <a:p>
          <a:endParaRPr lang="en-US" dirty="0"/>
        </a:p>
      </dgm:t>
    </dgm:pt>
    <dgm:pt modelId="{5EE68516-7D64-4873-B590-A92C4F19BBCE}" type="parTrans" cxnId="{4A8D94B6-F18A-4062-9E4A-FEE6371F32A3}">
      <dgm:prSet/>
      <dgm:spPr/>
      <dgm:t>
        <a:bodyPr/>
        <a:lstStyle/>
        <a:p>
          <a:endParaRPr lang="en-US"/>
        </a:p>
      </dgm:t>
    </dgm:pt>
    <dgm:pt modelId="{D55A8544-BB23-4112-A50A-EBF44ED8931A}" type="sibTrans" cxnId="{4A8D94B6-F18A-4062-9E4A-FEE6371F32A3}">
      <dgm:prSet/>
      <dgm:spPr/>
      <dgm:t>
        <a:bodyPr/>
        <a:lstStyle/>
        <a:p>
          <a:endParaRPr lang="en-US"/>
        </a:p>
      </dgm:t>
    </dgm:pt>
    <dgm:pt modelId="{40CFF9BA-5CD0-4AF3-AC57-4E32440E8CD3}">
      <dgm:prSet phldrT="[Text]"/>
      <dgm:spPr>
        <a:xfrm>
          <a:off x="5731865" y="380390"/>
          <a:ext cx="2340864" cy="2340864"/>
        </a:xfrm>
        <a:solidFill>
          <a:sysClr val="window" lastClr="FFFFFF">
            <a:hueOff val="0"/>
            <a:satOff val="0"/>
            <a:lumOff val="0"/>
            <a:alphaOff val="0"/>
          </a:sysClr>
        </a:solidFill>
        <a:ln w="25400" cap="flat" cmpd="sng" algn="ctr">
          <a:solidFill>
            <a:srgbClr val="1F497D">
              <a:shade val="80000"/>
              <a:hueOff val="0"/>
              <a:satOff val="0"/>
              <a:lumOff val="0"/>
              <a:alphaOff val="0"/>
            </a:srgbClr>
          </a:solidFill>
          <a:prstDash val="solid"/>
        </a:ln>
        <a:effectLst/>
      </dgm:spPr>
      <dgm:t>
        <a:bodyPr/>
        <a:lstStyle/>
        <a:p>
          <a:r>
            <a:rPr lang="en-US" dirty="0" smtClean="0">
              <a:solidFill>
                <a:srgbClr val="1F497D">
                  <a:hueOff val="0"/>
                  <a:satOff val="0"/>
                  <a:lumOff val="0"/>
                  <a:alphaOff val="0"/>
                </a:srgbClr>
              </a:solidFill>
              <a:latin typeface="Calibri"/>
              <a:ea typeface="+mn-ea"/>
              <a:cs typeface="+mn-cs"/>
            </a:rPr>
            <a:t>High Urgency/High Importance</a:t>
          </a:r>
          <a:endParaRPr lang="en-US" dirty="0">
            <a:solidFill>
              <a:srgbClr val="1F497D">
                <a:hueOff val="0"/>
                <a:satOff val="0"/>
                <a:lumOff val="0"/>
                <a:alphaOff val="0"/>
              </a:srgbClr>
            </a:solidFill>
            <a:latin typeface="Calibri"/>
            <a:ea typeface="+mn-ea"/>
            <a:cs typeface="+mn-cs"/>
          </a:endParaRPr>
        </a:p>
      </dgm:t>
    </dgm:pt>
    <dgm:pt modelId="{940CA7E0-31B2-45F5-8AC8-554321AFD8EB}" type="parTrans" cxnId="{1024B411-B429-46E4-96DC-25AB3AAE83B1}">
      <dgm:prSet/>
      <dgm:spPr/>
      <dgm:t>
        <a:bodyPr/>
        <a:lstStyle/>
        <a:p>
          <a:endParaRPr lang="en-US"/>
        </a:p>
      </dgm:t>
    </dgm:pt>
    <dgm:pt modelId="{A06630E1-EE7B-458D-8850-905601ECB437}" type="sibTrans" cxnId="{1024B411-B429-46E4-96DC-25AB3AAE83B1}">
      <dgm:prSet/>
      <dgm:spPr/>
      <dgm:t>
        <a:bodyPr/>
        <a:lstStyle/>
        <a:p>
          <a:endParaRPr lang="en-US"/>
        </a:p>
      </dgm:t>
    </dgm:pt>
    <dgm:pt modelId="{733B4F63-ECF0-48AD-B7AE-85024F2FBABE}" type="pres">
      <dgm:prSet presAssocID="{533EB682-979D-4239-BAAC-7358A2D1647F}" presName="matrix" presStyleCnt="0">
        <dgm:presLayoutVars>
          <dgm:chMax val="1"/>
          <dgm:dir/>
          <dgm:resizeHandles val="exact"/>
        </dgm:presLayoutVars>
      </dgm:prSet>
      <dgm:spPr/>
      <dgm:t>
        <a:bodyPr/>
        <a:lstStyle/>
        <a:p>
          <a:endParaRPr lang="en-US"/>
        </a:p>
      </dgm:t>
    </dgm:pt>
    <dgm:pt modelId="{0CBEE189-5ADB-4D62-BEC9-3A568A7EFD4F}" type="pres">
      <dgm:prSet presAssocID="{533EB682-979D-4239-BAAC-7358A2D1647F}" presName="axisShape" presStyleLbl="bgShp" presStyleIdx="0" presStyleCnt="1"/>
      <dgm:spPr>
        <a:xfrm>
          <a:off x="2600960" y="0"/>
          <a:ext cx="5852160" cy="5852160"/>
        </a:xfrm>
        <a:prstGeom prst="quadArrow">
          <a:avLst>
            <a:gd name="adj1" fmla="val 2000"/>
            <a:gd name="adj2" fmla="val 4000"/>
            <a:gd name="adj3" fmla="val 5000"/>
          </a:avLst>
        </a:prstGeom>
        <a:solidFill>
          <a:srgbClr val="1F497D">
            <a:tint val="40000"/>
            <a:hueOff val="0"/>
            <a:satOff val="0"/>
            <a:lumOff val="0"/>
            <a:alphaOff val="0"/>
          </a:srgbClr>
        </a:solidFill>
        <a:ln>
          <a:noFill/>
        </a:ln>
        <a:effectLst/>
      </dgm:spPr>
      <dgm:t>
        <a:bodyPr/>
        <a:lstStyle/>
        <a:p>
          <a:endParaRPr lang="en-US"/>
        </a:p>
      </dgm:t>
    </dgm:pt>
    <dgm:pt modelId="{7DD8EA15-1DBC-45F1-B724-D154D1BFB362}" type="pres">
      <dgm:prSet presAssocID="{533EB682-979D-4239-BAAC-7358A2D1647F}" presName="rect1" presStyleLbl="node1" presStyleIdx="0" presStyleCnt="4">
        <dgm:presLayoutVars>
          <dgm:chMax val="0"/>
          <dgm:chPref val="0"/>
          <dgm:bulletEnabled val="1"/>
        </dgm:presLayoutVars>
      </dgm:prSet>
      <dgm:spPr>
        <a:prstGeom prst="roundRect">
          <a:avLst/>
        </a:prstGeom>
      </dgm:spPr>
      <dgm:t>
        <a:bodyPr/>
        <a:lstStyle/>
        <a:p>
          <a:endParaRPr lang="en-US"/>
        </a:p>
      </dgm:t>
    </dgm:pt>
    <dgm:pt modelId="{F2A7E796-9859-4699-807E-A20962C2362C}" type="pres">
      <dgm:prSet presAssocID="{533EB682-979D-4239-BAAC-7358A2D1647F}" presName="rect2" presStyleLbl="node1" presStyleIdx="1" presStyleCnt="4">
        <dgm:presLayoutVars>
          <dgm:chMax val="0"/>
          <dgm:chPref val="0"/>
          <dgm:bulletEnabled val="1"/>
        </dgm:presLayoutVars>
      </dgm:prSet>
      <dgm:spPr>
        <a:prstGeom prst="roundRect">
          <a:avLst/>
        </a:prstGeom>
      </dgm:spPr>
      <dgm:t>
        <a:bodyPr/>
        <a:lstStyle/>
        <a:p>
          <a:endParaRPr lang="en-US"/>
        </a:p>
      </dgm:t>
    </dgm:pt>
    <dgm:pt modelId="{3CE059BD-F948-4D44-A910-F1C8DAF88F3F}" type="pres">
      <dgm:prSet presAssocID="{533EB682-979D-4239-BAAC-7358A2D1647F}" presName="rect3" presStyleLbl="node1" presStyleIdx="2" presStyleCnt="4">
        <dgm:presLayoutVars>
          <dgm:chMax val="0"/>
          <dgm:chPref val="0"/>
          <dgm:bulletEnabled val="1"/>
        </dgm:presLayoutVars>
      </dgm:prSet>
      <dgm:spPr>
        <a:prstGeom prst="roundRect">
          <a:avLst/>
        </a:prstGeom>
      </dgm:spPr>
      <dgm:t>
        <a:bodyPr/>
        <a:lstStyle/>
        <a:p>
          <a:endParaRPr lang="en-US"/>
        </a:p>
      </dgm:t>
    </dgm:pt>
    <dgm:pt modelId="{8E96D9AB-5DAF-4723-8376-640E893EE5D3}" type="pres">
      <dgm:prSet presAssocID="{533EB682-979D-4239-BAAC-7358A2D1647F}" presName="rect4" presStyleLbl="node1" presStyleIdx="3" presStyleCnt="4">
        <dgm:presLayoutVars>
          <dgm:chMax val="0"/>
          <dgm:chPref val="0"/>
          <dgm:bulletEnabled val="1"/>
        </dgm:presLayoutVars>
      </dgm:prSet>
      <dgm:spPr>
        <a:prstGeom prst="roundRect">
          <a:avLst/>
        </a:prstGeom>
      </dgm:spPr>
      <dgm:t>
        <a:bodyPr/>
        <a:lstStyle/>
        <a:p>
          <a:endParaRPr lang="en-US"/>
        </a:p>
      </dgm:t>
    </dgm:pt>
  </dgm:ptLst>
  <dgm:cxnLst>
    <dgm:cxn modelId="{E0F2C48D-95C3-49EC-99B2-0FA35EE83BB0}" type="presOf" srcId="{DE9318D1-1C72-4217-833B-27C7F4EBB253}" destId="{7DD8EA15-1DBC-45F1-B724-D154D1BFB362}" srcOrd="0" destOrd="0" presId="urn:microsoft.com/office/officeart/2005/8/layout/matrix2"/>
    <dgm:cxn modelId="{4A8D94B6-F18A-4062-9E4A-FEE6371F32A3}" srcId="{533EB682-979D-4239-BAAC-7358A2D1647F}" destId="{D5CAE47A-98E8-4299-948F-6EBAA8B5F7F3}" srcOrd="4" destOrd="0" parTransId="{5EE68516-7D64-4873-B590-A92C4F19BBCE}" sibTransId="{D55A8544-BB23-4112-A50A-EBF44ED8931A}"/>
    <dgm:cxn modelId="{CB3D7C97-2042-4848-A922-C99050D9D11F}" srcId="{533EB682-979D-4239-BAAC-7358A2D1647F}" destId="{ECE2F59C-A6D6-4887-B1EA-893F88EEDD69}" srcOrd="2" destOrd="0" parTransId="{4ABAEE18-20EB-4A70-9B13-40CEAE639800}" sibTransId="{76D78B67-433D-49C7-A86D-4F997314EAA8}"/>
    <dgm:cxn modelId="{6E7CAE6C-E439-4B70-B126-D3416ED97AFD}" srcId="{533EB682-979D-4239-BAAC-7358A2D1647F}" destId="{DDC19B72-B0E7-40C6-8DFC-888CAEA470C9}" srcOrd="3" destOrd="0" parTransId="{27FB0AB2-D35E-497C-A74C-53C1EAC38E41}" sibTransId="{BF828816-DFF5-4746-B221-C79D4FBF183C}"/>
    <dgm:cxn modelId="{3E7EC79F-776A-40A2-87BA-3F3203C1FC2B}" type="presOf" srcId="{40CFF9BA-5CD0-4AF3-AC57-4E32440E8CD3}" destId="{F2A7E796-9859-4699-807E-A20962C2362C}" srcOrd="0" destOrd="0" presId="urn:microsoft.com/office/officeart/2005/8/layout/matrix2"/>
    <dgm:cxn modelId="{1024B411-B429-46E4-96DC-25AB3AAE83B1}" srcId="{533EB682-979D-4239-BAAC-7358A2D1647F}" destId="{40CFF9BA-5CD0-4AF3-AC57-4E32440E8CD3}" srcOrd="1" destOrd="0" parTransId="{940CA7E0-31B2-45F5-8AC8-554321AFD8EB}" sibTransId="{A06630E1-EE7B-458D-8850-905601ECB437}"/>
    <dgm:cxn modelId="{E6B1BDB1-6D1D-41BE-8765-EA1B20AC7DA8}" type="presOf" srcId="{533EB682-979D-4239-BAAC-7358A2D1647F}" destId="{733B4F63-ECF0-48AD-B7AE-85024F2FBABE}" srcOrd="0" destOrd="0" presId="urn:microsoft.com/office/officeart/2005/8/layout/matrix2"/>
    <dgm:cxn modelId="{A167372A-C571-4E3D-9CEB-B01A6394DF4F}" srcId="{533EB682-979D-4239-BAAC-7358A2D1647F}" destId="{DE9318D1-1C72-4217-833B-27C7F4EBB253}" srcOrd="0" destOrd="0" parTransId="{2D229F92-BF1F-4F29-987B-01FCB2719625}" sibTransId="{5C3A7FD1-84EB-4C6F-8D18-76F180144D12}"/>
    <dgm:cxn modelId="{7CFB3B5C-2836-41AE-AF27-8D2C66513696}" type="presOf" srcId="{ECE2F59C-A6D6-4887-B1EA-893F88EEDD69}" destId="{3CE059BD-F948-4D44-A910-F1C8DAF88F3F}" srcOrd="0" destOrd="0" presId="urn:microsoft.com/office/officeart/2005/8/layout/matrix2"/>
    <dgm:cxn modelId="{CB191B3C-5AA7-4418-BFFD-3678D7653EA3}" type="presOf" srcId="{DDC19B72-B0E7-40C6-8DFC-888CAEA470C9}" destId="{8E96D9AB-5DAF-4723-8376-640E893EE5D3}" srcOrd="0" destOrd="0" presId="urn:microsoft.com/office/officeart/2005/8/layout/matrix2"/>
    <dgm:cxn modelId="{2A374F19-F1FA-48EC-AC76-0D5C025E593C}" type="presParOf" srcId="{733B4F63-ECF0-48AD-B7AE-85024F2FBABE}" destId="{0CBEE189-5ADB-4D62-BEC9-3A568A7EFD4F}" srcOrd="0" destOrd="0" presId="urn:microsoft.com/office/officeart/2005/8/layout/matrix2"/>
    <dgm:cxn modelId="{46CEF5BC-1778-4E0F-BB36-7C70301760B5}" type="presParOf" srcId="{733B4F63-ECF0-48AD-B7AE-85024F2FBABE}" destId="{7DD8EA15-1DBC-45F1-B724-D154D1BFB362}" srcOrd="1" destOrd="0" presId="urn:microsoft.com/office/officeart/2005/8/layout/matrix2"/>
    <dgm:cxn modelId="{3D35CEA9-AA86-4981-8CC9-30BD7B2D2434}" type="presParOf" srcId="{733B4F63-ECF0-48AD-B7AE-85024F2FBABE}" destId="{F2A7E796-9859-4699-807E-A20962C2362C}" srcOrd="2" destOrd="0" presId="urn:microsoft.com/office/officeart/2005/8/layout/matrix2"/>
    <dgm:cxn modelId="{D80D51DE-25FE-4AB0-980B-2A3DF5603D96}" type="presParOf" srcId="{733B4F63-ECF0-48AD-B7AE-85024F2FBABE}" destId="{3CE059BD-F948-4D44-A910-F1C8DAF88F3F}" srcOrd="3" destOrd="0" presId="urn:microsoft.com/office/officeart/2005/8/layout/matrix2"/>
    <dgm:cxn modelId="{C7DB2109-E627-4416-BECA-367360E6A3C8}" type="presParOf" srcId="{733B4F63-ECF0-48AD-B7AE-85024F2FBABE}" destId="{8E96D9AB-5DAF-4723-8376-640E893EE5D3}"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BEE189-5ADB-4D62-BEC9-3A568A7EFD4F}">
      <dsp:nvSpPr>
        <dsp:cNvPr id="0" name=""/>
        <dsp:cNvSpPr/>
      </dsp:nvSpPr>
      <dsp:spPr>
        <a:xfrm>
          <a:off x="495039" y="0"/>
          <a:ext cx="3885531" cy="3885531"/>
        </a:xfrm>
        <a:prstGeom prst="quadArrow">
          <a:avLst>
            <a:gd name="adj1" fmla="val 2000"/>
            <a:gd name="adj2" fmla="val 4000"/>
            <a:gd name="adj3" fmla="val 5000"/>
          </a:avLst>
        </a:prstGeom>
        <a:solidFill>
          <a:srgbClr val="1F497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7DD8EA15-1DBC-45F1-B724-D154D1BFB362}">
      <dsp:nvSpPr>
        <dsp:cNvPr id="0" name=""/>
        <dsp:cNvSpPr/>
      </dsp:nvSpPr>
      <dsp:spPr>
        <a:xfrm>
          <a:off x="747599" y="252559"/>
          <a:ext cx="1554212" cy="1554212"/>
        </a:xfrm>
        <a:prstGeom prst="roundRect">
          <a:avLst/>
        </a:prstGeom>
        <a:solidFill>
          <a:sysClr val="window" lastClr="FFFFFF">
            <a:hueOff val="0"/>
            <a:satOff val="0"/>
            <a:lumOff val="0"/>
            <a:alphaOff val="0"/>
          </a:sysClr>
        </a:solidFill>
        <a:ln w="25400" cap="flat" cmpd="sng" algn="ctr">
          <a:solidFill>
            <a:srgbClr val="1F497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solidFill>
                <a:srgbClr val="1F497D">
                  <a:hueOff val="0"/>
                  <a:satOff val="0"/>
                  <a:lumOff val="0"/>
                  <a:alphaOff val="0"/>
                </a:srgbClr>
              </a:solidFill>
              <a:latin typeface="Calibri"/>
              <a:ea typeface="+mn-ea"/>
              <a:cs typeface="+mn-cs"/>
            </a:rPr>
            <a:t>High Urgency/Low Importance</a:t>
          </a:r>
          <a:endParaRPr lang="en-US" sz="1700" kern="1200" dirty="0">
            <a:solidFill>
              <a:srgbClr val="1F497D">
                <a:hueOff val="0"/>
                <a:satOff val="0"/>
                <a:lumOff val="0"/>
                <a:alphaOff val="0"/>
              </a:srgbClr>
            </a:solidFill>
            <a:latin typeface="Calibri"/>
            <a:ea typeface="+mn-ea"/>
            <a:cs typeface="+mn-cs"/>
          </a:endParaRPr>
        </a:p>
      </dsp:txBody>
      <dsp:txXfrm>
        <a:off x="823469" y="328429"/>
        <a:ext cx="1402472" cy="1402472"/>
      </dsp:txXfrm>
    </dsp:sp>
    <dsp:sp modelId="{F2A7E796-9859-4699-807E-A20962C2362C}">
      <dsp:nvSpPr>
        <dsp:cNvPr id="0" name=""/>
        <dsp:cNvSpPr/>
      </dsp:nvSpPr>
      <dsp:spPr>
        <a:xfrm>
          <a:off x="2573798" y="252559"/>
          <a:ext cx="1554212" cy="1554212"/>
        </a:xfrm>
        <a:prstGeom prst="roundRect">
          <a:avLst/>
        </a:prstGeom>
        <a:solidFill>
          <a:sysClr val="window" lastClr="FFFFFF">
            <a:hueOff val="0"/>
            <a:satOff val="0"/>
            <a:lumOff val="0"/>
            <a:alphaOff val="0"/>
          </a:sysClr>
        </a:solidFill>
        <a:ln w="25400" cap="flat" cmpd="sng" algn="ctr">
          <a:solidFill>
            <a:srgbClr val="1F497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solidFill>
                <a:srgbClr val="1F497D">
                  <a:hueOff val="0"/>
                  <a:satOff val="0"/>
                  <a:lumOff val="0"/>
                  <a:alphaOff val="0"/>
                </a:srgbClr>
              </a:solidFill>
              <a:latin typeface="Calibri"/>
              <a:ea typeface="+mn-ea"/>
              <a:cs typeface="+mn-cs"/>
            </a:rPr>
            <a:t>High Urgency/High Importance</a:t>
          </a:r>
          <a:endParaRPr lang="en-US" sz="1700" kern="1200" dirty="0">
            <a:solidFill>
              <a:srgbClr val="1F497D">
                <a:hueOff val="0"/>
                <a:satOff val="0"/>
                <a:lumOff val="0"/>
                <a:alphaOff val="0"/>
              </a:srgbClr>
            </a:solidFill>
            <a:latin typeface="Calibri"/>
            <a:ea typeface="+mn-ea"/>
            <a:cs typeface="+mn-cs"/>
          </a:endParaRPr>
        </a:p>
      </dsp:txBody>
      <dsp:txXfrm>
        <a:off x="2649668" y="328429"/>
        <a:ext cx="1402472" cy="1402472"/>
      </dsp:txXfrm>
    </dsp:sp>
    <dsp:sp modelId="{3CE059BD-F948-4D44-A910-F1C8DAF88F3F}">
      <dsp:nvSpPr>
        <dsp:cNvPr id="0" name=""/>
        <dsp:cNvSpPr/>
      </dsp:nvSpPr>
      <dsp:spPr>
        <a:xfrm>
          <a:off x="747599" y="2078759"/>
          <a:ext cx="1554212" cy="1554212"/>
        </a:xfrm>
        <a:prstGeom prst="roundRect">
          <a:avLst/>
        </a:prstGeom>
        <a:solidFill>
          <a:sysClr val="window" lastClr="FFFFFF">
            <a:hueOff val="0"/>
            <a:satOff val="0"/>
            <a:lumOff val="0"/>
            <a:alphaOff val="0"/>
          </a:sysClr>
        </a:solidFill>
        <a:ln w="25400" cap="flat" cmpd="sng" algn="ctr">
          <a:solidFill>
            <a:srgbClr val="1F497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solidFill>
                <a:srgbClr val="1F497D">
                  <a:hueOff val="0"/>
                  <a:satOff val="0"/>
                  <a:lumOff val="0"/>
                  <a:alphaOff val="0"/>
                </a:srgbClr>
              </a:solidFill>
              <a:latin typeface="Calibri"/>
              <a:ea typeface="+mn-ea"/>
              <a:cs typeface="+mn-cs"/>
            </a:rPr>
            <a:t>Low Urgency/Low Importance</a:t>
          </a:r>
          <a:endParaRPr lang="en-US" sz="1700" kern="1200" dirty="0">
            <a:solidFill>
              <a:srgbClr val="1F497D">
                <a:hueOff val="0"/>
                <a:satOff val="0"/>
                <a:lumOff val="0"/>
                <a:alphaOff val="0"/>
              </a:srgbClr>
            </a:solidFill>
            <a:latin typeface="Calibri"/>
            <a:ea typeface="+mn-ea"/>
            <a:cs typeface="+mn-cs"/>
          </a:endParaRPr>
        </a:p>
      </dsp:txBody>
      <dsp:txXfrm>
        <a:off x="823469" y="2154629"/>
        <a:ext cx="1402472" cy="1402472"/>
      </dsp:txXfrm>
    </dsp:sp>
    <dsp:sp modelId="{8E96D9AB-5DAF-4723-8376-640E893EE5D3}">
      <dsp:nvSpPr>
        <dsp:cNvPr id="0" name=""/>
        <dsp:cNvSpPr/>
      </dsp:nvSpPr>
      <dsp:spPr>
        <a:xfrm>
          <a:off x="2573798" y="2078759"/>
          <a:ext cx="1554212" cy="1554212"/>
        </a:xfrm>
        <a:prstGeom prst="roundRect">
          <a:avLst/>
        </a:prstGeom>
        <a:solidFill>
          <a:sysClr val="window" lastClr="FFFFFF">
            <a:hueOff val="0"/>
            <a:satOff val="0"/>
            <a:lumOff val="0"/>
            <a:alphaOff val="0"/>
          </a:sysClr>
        </a:solidFill>
        <a:ln w="25400" cap="flat" cmpd="sng" algn="ctr">
          <a:solidFill>
            <a:srgbClr val="1F497D">
              <a:shade val="80000"/>
              <a:hueOff val="0"/>
              <a:satOff val="0"/>
              <a:lumOff val="0"/>
              <a:alphaOff val="0"/>
            </a:srgb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solidFill>
                <a:srgbClr val="1F497D">
                  <a:hueOff val="0"/>
                  <a:satOff val="0"/>
                  <a:lumOff val="0"/>
                  <a:alphaOff val="0"/>
                </a:srgbClr>
              </a:solidFill>
              <a:latin typeface="Calibri"/>
              <a:ea typeface="+mn-ea"/>
              <a:cs typeface="+mn-cs"/>
            </a:rPr>
            <a:t>Low Urgency/High Importance</a:t>
          </a:r>
          <a:endParaRPr lang="en-US" sz="1700" kern="1200" dirty="0">
            <a:solidFill>
              <a:srgbClr val="1F497D">
                <a:hueOff val="0"/>
                <a:satOff val="0"/>
                <a:lumOff val="0"/>
                <a:alphaOff val="0"/>
              </a:srgbClr>
            </a:solidFill>
            <a:latin typeface="Calibri"/>
            <a:ea typeface="+mn-ea"/>
            <a:cs typeface="+mn-cs"/>
          </a:endParaRPr>
        </a:p>
      </dsp:txBody>
      <dsp:txXfrm>
        <a:off x="2649668" y="2154629"/>
        <a:ext cx="1402472" cy="1402472"/>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FD32FA-DB8E-41B1-B8B7-FCBE8335581D}" type="datetimeFigureOut">
              <a:rPr lang="en-US" smtClean="0"/>
              <a:t>10/23/2017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975837-4EDA-4BA7-AE1A-7D4E8A3143E9}" type="slidenum">
              <a:rPr lang="en-US" smtClean="0"/>
              <a:t>‹#›</a:t>
            </a:fld>
            <a:endParaRPr lang="en-US"/>
          </a:p>
        </p:txBody>
      </p:sp>
    </p:spTree>
    <p:extLst>
      <p:ext uri="{BB962C8B-B14F-4D97-AF65-F5344CB8AC3E}">
        <p14:creationId xmlns:p14="http://schemas.microsoft.com/office/powerpoint/2010/main" val="597155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Breaks and lunch</a:t>
            </a:r>
            <a:endParaRPr lang="en-US" dirty="0"/>
          </a:p>
        </p:txBody>
      </p:sp>
      <p:sp>
        <p:nvSpPr>
          <p:cNvPr id="4" name="Slide Number Placeholder 3"/>
          <p:cNvSpPr>
            <a:spLocks noGrp="1"/>
          </p:cNvSpPr>
          <p:nvPr>
            <p:ph type="sldNum" sz="quarter" idx="10"/>
          </p:nvPr>
        </p:nvSpPr>
        <p:spPr/>
        <p:txBody>
          <a:bodyPr/>
          <a:lstStyle/>
          <a:p>
            <a:fld id="{66975837-4EDA-4BA7-AE1A-7D4E8A3143E9}" type="slidenum">
              <a:rPr lang="en-US" smtClean="0"/>
              <a:t>2</a:t>
            </a:fld>
            <a:endParaRPr lang="en-US"/>
          </a:p>
        </p:txBody>
      </p:sp>
    </p:spTree>
    <p:extLst>
      <p:ext uri="{BB962C8B-B14F-4D97-AF65-F5344CB8AC3E}">
        <p14:creationId xmlns:p14="http://schemas.microsoft.com/office/powerpoint/2010/main" val="34854913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Has anyone been through the process of hiring a</a:t>
            </a:r>
            <a:r>
              <a:rPr lang="en-US" baseline="0" dirty="0" smtClean="0"/>
              <a:t> CEO?</a:t>
            </a:r>
            <a:endParaRPr lang="en-US" dirty="0"/>
          </a:p>
        </p:txBody>
      </p:sp>
      <p:sp>
        <p:nvSpPr>
          <p:cNvPr id="4" name="Slide Number Placeholder 3"/>
          <p:cNvSpPr>
            <a:spLocks noGrp="1"/>
          </p:cNvSpPr>
          <p:nvPr>
            <p:ph type="sldNum" sz="quarter" idx="10"/>
          </p:nvPr>
        </p:nvSpPr>
        <p:spPr/>
        <p:txBody>
          <a:bodyPr/>
          <a:lstStyle/>
          <a:p>
            <a:fld id="{C01A9521-2567-43EB-8C90-9F674937988B}" type="slidenum">
              <a:rPr lang="en-US" smtClean="0"/>
              <a:t>18</a:t>
            </a:fld>
            <a:endParaRPr lang="en-US" dirty="0"/>
          </a:p>
        </p:txBody>
      </p:sp>
    </p:spTree>
    <p:extLst>
      <p:ext uri="{BB962C8B-B14F-4D97-AF65-F5344CB8AC3E}">
        <p14:creationId xmlns:p14="http://schemas.microsoft.com/office/powerpoint/2010/main" val="29283653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975837-4EDA-4BA7-AE1A-7D4E8A3143E9}" type="slidenum">
              <a:rPr lang="en-US" smtClean="0"/>
              <a:t>19</a:t>
            </a:fld>
            <a:endParaRPr lang="en-US"/>
          </a:p>
        </p:txBody>
      </p:sp>
    </p:spTree>
    <p:extLst>
      <p:ext uri="{BB962C8B-B14F-4D97-AF65-F5344CB8AC3E}">
        <p14:creationId xmlns:p14="http://schemas.microsoft.com/office/powerpoint/2010/main" val="2546446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Where</a:t>
            </a:r>
            <a:r>
              <a:rPr lang="en-US" baseline="0" dirty="0" smtClean="0"/>
              <a:t> do you spend your time?  Rank your discussion items using this chart.</a:t>
            </a:r>
            <a:endParaRPr lang="en-US" dirty="0"/>
          </a:p>
        </p:txBody>
      </p:sp>
    </p:spTree>
    <p:extLst>
      <p:ext uri="{BB962C8B-B14F-4D97-AF65-F5344CB8AC3E}">
        <p14:creationId xmlns:p14="http://schemas.microsoft.com/office/powerpoint/2010/main" val="3498177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t>Dashboards</a:t>
            </a:r>
          </a:p>
          <a:p>
            <a:pPr marL="604025" lvl="1" indent="-120805">
              <a:buFontTx/>
              <a:buChar char="•"/>
            </a:pPr>
            <a:r>
              <a:rPr lang="en-US" dirty="0" smtClean="0"/>
              <a:t>Allow staff and board members to spot changes and trends </a:t>
            </a:r>
          </a:p>
          <a:p>
            <a:pPr marL="604025" lvl="1" indent="-120805">
              <a:buFontTx/>
              <a:buChar char="•"/>
            </a:pPr>
            <a:r>
              <a:rPr lang="en-US" dirty="0" smtClean="0"/>
              <a:t>Offer more meaning to hard-pressed board members  </a:t>
            </a:r>
          </a:p>
          <a:p>
            <a:pPr marL="604025" lvl="1" indent="-120805">
              <a:buFontTx/>
              <a:buChar char="•"/>
            </a:pPr>
            <a:r>
              <a:rPr lang="en-US" dirty="0" smtClean="0"/>
              <a:t>Increasingly crucial for boards to quickly access indicators given increased scrutiny that governance has received by media, regulatory agencies, and the public </a:t>
            </a:r>
          </a:p>
          <a:p>
            <a:pPr marL="604025" lvl="1" indent="-120805">
              <a:buFontTx/>
              <a:buChar char="•"/>
            </a:pPr>
            <a:r>
              <a:rPr lang="en-US" dirty="0" smtClean="0"/>
              <a:t>Provides opportunity for partnership between board and staff</a:t>
            </a:r>
          </a:p>
          <a:p>
            <a:endParaRPr lang="en-US" dirty="0" smtClean="0"/>
          </a:p>
          <a:p>
            <a:pPr eaLnBrk="1" hangingPunct="1">
              <a:spcBef>
                <a:spcPct val="0"/>
              </a:spcBef>
            </a:pPr>
            <a:r>
              <a:rPr lang="en-US" altLang="en-US" dirty="0" smtClean="0">
                <a:latin typeface="Arial" panose="020B0604020202020204" pitchFamily="34" charset="0"/>
                <a:ea typeface="ＭＳ Ｐゴシック" panose="020B0600070205080204" pitchFamily="34" charset="-128"/>
              </a:rPr>
              <a:t>Four tips to help structure successful meetings:</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Effective meetings carve out time for meaningful discussion</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Effective boards include executive sessions as part of regular practices – Executive sessions exclude staff and can be useful in a number of situations </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One way to free up time is by using consent agendas </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Dashboards are a tool that some organizations are using to prevent information overload</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Meetings should not be where reports are read aloud.  These should be sent in advance of the meeting.  A meeting is one of the least efficient ways to share information.</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Meetings should focus on </a:t>
            </a:r>
            <a:r>
              <a:rPr lang="ja-JP" altLang="en-US" dirty="0" smtClean="0">
                <a:latin typeface="Arial" panose="020B0604020202020204" pitchFamily="34" charset="0"/>
                <a:ea typeface="+mn-ea"/>
              </a:rPr>
              <a:t>“”</a:t>
            </a:r>
            <a:r>
              <a:rPr lang="en-US" altLang="ja-JP" dirty="0" smtClean="0">
                <a:latin typeface="Arial" panose="020B0604020202020204" pitchFamily="34" charset="0"/>
                <a:ea typeface="+mn-ea"/>
              </a:rPr>
              <a:t>What</a:t>
            </a:r>
            <a:r>
              <a:rPr lang="ja-JP" altLang="en-US" dirty="0" smtClean="0">
                <a:latin typeface="Arial" panose="020B0604020202020204" pitchFamily="34" charset="0"/>
                <a:ea typeface="+mn-ea"/>
              </a:rPr>
              <a:t>”</a:t>
            </a:r>
            <a:r>
              <a:rPr lang="en-US" altLang="ja-JP" dirty="0" smtClean="0">
                <a:latin typeface="Arial" panose="020B0604020202020204" pitchFamily="34" charset="0"/>
                <a:ea typeface="+mn-ea"/>
              </a:rPr>
              <a:t> and </a:t>
            </a:r>
            <a:r>
              <a:rPr lang="ja-JP" altLang="en-US" dirty="0" smtClean="0">
                <a:latin typeface="Arial" panose="020B0604020202020204" pitchFamily="34" charset="0"/>
                <a:ea typeface="+mn-ea"/>
              </a:rPr>
              <a:t>“</a:t>
            </a:r>
            <a:r>
              <a:rPr lang="en-US" altLang="ja-JP" dirty="0" smtClean="0">
                <a:latin typeface="Arial" panose="020B0604020202020204" pitchFamily="34" charset="0"/>
                <a:ea typeface="+mn-ea"/>
              </a:rPr>
              <a:t>why</a:t>
            </a:r>
            <a:r>
              <a:rPr lang="ja-JP" altLang="en-US" dirty="0" smtClean="0">
                <a:latin typeface="Arial" panose="020B0604020202020204" pitchFamily="34" charset="0"/>
                <a:ea typeface="+mn-ea"/>
              </a:rPr>
              <a:t>”</a:t>
            </a:r>
            <a:r>
              <a:rPr lang="en-US" altLang="ja-JP" dirty="0" smtClean="0">
                <a:latin typeface="Arial" panose="020B0604020202020204" pitchFamily="34" charset="0"/>
                <a:ea typeface="+mn-ea"/>
              </a:rPr>
              <a:t> questions. </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Also, meeting should include board education, such as a mission moment where someone is invited to address the board whose life has been touched by agency to make a short, personal testimonial on its impact. Board members will then leave meetings ready to raise funds, recruit new board members, and just generally spread the good news about the mission. The mission will thus become better known and so will the organization. </a:t>
            </a:r>
          </a:p>
          <a:p>
            <a:pPr eaLnBrk="1" hangingPunct="1">
              <a:spcBef>
                <a:spcPct val="0"/>
              </a:spcBef>
            </a:pPr>
            <a:endParaRPr lang="en-US" altLang="en-US" dirty="0" smtClean="0">
              <a:latin typeface="Arial" panose="020B0604020202020204" pitchFamily="34" charset="0"/>
              <a:ea typeface="ＭＳ Ｐゴシック" panose="020B0600070205080204" pitchFamily="34" charset="-128"/>
            </a:endParaRPr>
          </a:p>
          <a:p>
            <a:pPr eaLnBrk="1" hangingPunct="1">
              <a:spcBef>
                <a:spcPct val="0"/>
              </a:spcBef>
            </a:pPr>
            <a:r>
              <a:rPr lang="en-US" altLang="en-US" dirty="0" smtClean="0">
                <a:latin typeface="Arial" panose="020B0604020202020204" pitchFamily="34" charset="0"/>
                <a:ea typeface="ＭＳ Ｐゴシック" panose="020B0600070205080204" pitchFamily="34" charset="-128"/>
              </a:rPr>
              <a:t>Executive Sessions</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Rule Number 1 for executive sessions is to hold them only for the determined purpose. Closed meetings are not occasions for a board to run away from its responsibility and hide from difficult issues that need attention. </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Establish rules regarding when and how the sessions will be used - appropriate when:</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Substantial barriers exist to board member public candidness</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Need time and work before making something public</a:t>
            </a:r>
          </a:p>
          <a:p>
            <a:pPr marL="684213" lvl="1" indent="-227013" eaLnBrk="1" hangingPunct="1">
              <a:spcBef>
                <a:spcPct val="0"/>
              </a:spcBef>
              <a:buFontTx/>
              <a:buChar char="•"/>
            </a:pPr>
            <a:r>
              <a:rPr lang="en-US" altLang="en-US" dirty="0" smtClean="0">
                <a:latin typeface="Arial" panose="020B0604020202020204" pitchFamily="34" charset="0"/>
                <a:ea typeface="ＭＳ Ｐゴシック" panose="020B0600070205080204" pitchFamily="34" charset="-128"/>
              </a:rPr>
              <a:t>Examples: Investigating possible board member misconduct, planning major endeavors such as a merger, confidential issues</a:t>
            </a:r>
          </a:p>
          <a:p>
            <a:endParaRPr lang="en-US" dirty="0"/>
          </a:p>
        </p:txBody>
      </p:sp>
      <p:sp>
        <p:nvSpPr>
          <p:cNvPr id="4" name="Slide Number Placeholder 3"/>
          <p:cNvSpPr>
            <a:spLocks noGrp="1"/>
          </p:cNvSpPr>
          <p:nvPr>
            <p:ph type="sldNum" sz="quarter" idx="10"/>
          </p:nvPr>
        </p:nvSpPr>
        <p:spPr/>
        <p:txBody>
          <a:bodyPr/>
          <a:lstStyle/>
          <a:p>
            <a:fld id="{C01A9521-2567-43EB-8C90-9F674937988B}" type="slidenum">
              <a:rPr lang="en-US" smtClean="0"/>
              <a:t>21</a:t>
            </a:fld>
            <a:endParaRPr lang="en-US" dirty="0"/>
          </a:p>
        </p:txBody>
      </p:sp>
    </p:spTree>
    <p:extLst>
      <p:ext uri="{BB962C8B-B14F-4D97-AF65-F5344CB8AC3E}">
        <p14:creationId xmlns:p14="http://schemas.microsoft.com/office/powerpoint/2010/main" val="2156295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1A9521-2567-43EB-8C90-9F674937988B}" type="slidenum">
              <a:rPr lang="en-US" smtClean="0"/>
              <a:t>3</a:t>
            </a:fld>
            <a:endParaRPr lang="en-US" dirty="0"/>
          </a:p>
        </p:txBody>
      </p:sp>
    </p:spTree>
    <p:extLst>
      <p:ext uri="{BB962C8B-B14F-4D97-AF65-F5344CB8AC3E}">
        <p14:creationId xmlns:p14="http://schemas.microsoft.com/office/powerpoint/2010/main" val="4152985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 particularly like the “What does Board service entail?” handout as a brief description.  Glossary is cool as well.</a:t>
            </a:r>
          </a:p>
          <a:p>
            <a:endParaRPr lang="en-US" dirty="0"/>
          </a:p>
        </p:txBody>
      </p:sp>
      <p:sp>
        <p:nvSpPr>
          <p:cNvPr id="4" name="Slide Number Placeholder 3"/>
          <p:cNvSpPr>
            <a:spLocks noGrp="1"/>
          </p:cNvSpPr>
          <p:nvPr>
            <p:ph type="sldNum" sz="quarter" idx="10"/>
          </p:nvPr>
        </p:nvSpPr>
        <p:spPr/>
        <p:txBody>
          <a:bodyPr/>
          <a:lstStyle/>
          <a:p>
            <a:fld id="{C01A9521-2567-43EB-8C90-9F674937988B}" type="slidenum">
              <a:rPr lang="en-US" smtClean="0"/>
              <a:t>5</a:t>
            </a:fld>
            <a:endParaRPr lang="en-US" dirty="0"/>
          </a:p>
        </p:txBody>
      </p:sp>
    </p:spTree>
    <p:extLst>
      <p:ext uri="{BB962C8B-B14F-4D97-AF65-F5344CB8AC3E}">
        <p14:creationId xmlns:p14="http://schemas.microsoft.com/office/powerpoint/2010/main" val="1882209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a:t>
            </a:r>
            <a:r>
              <a:rPr lang="en-US" baseline="0" dirty="0" smtClean="0"/>
              <a:t> for challenges that the audience has faced.  </a:t>
            </a:r>
            <a:endParaRPr lang="en-US" dirty="0"/>
          </a:p>
        </p:txBody>
      </p:sp>
      <p:sp>
        <p:nvSpPr>
          <p:cNvPr id="4" name="Slide Number Placeholder 3"/>
          <p:cNvSpPr>
            <a:spLocks noGrp="1"/>
          </p:cNvSpPr>
          <p:nvPr>
            <p:ph type="sldNum" sz="quarter" idx="10"/>
          </p:nvPr>
        </p:nvSpPr>
        <p:spPr/>
        <p:txBody>
          <a:bodyPr/>
          <a:lstStyle/>
          <a:p>
            <a:fld id="{66975837-4EDA-4BA7-AE1A-7D4E8A3143E9}" type="slidenum">
              <a:rPr lang="en-US" smtClean="0"/>
              <a:t>8</a:t>
            </a:fld>
            <a:endParaRPr lang="en-US"/>
          </a:p>
        </p:txBody>
      </p:sp>
    </p:spTree>
    <p:extLst>
      <p:ext uri="{BB962C8B-B14F-4D97-AF65-F5344CB8AC3E}">
        <p14:creationId xmlns:p14="http://schemas.microsoft.com/office/powerpoint/2010/main" val="1559679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6 core competencies is a nice handout.  Notice it has nothing on programs.  </a:t>
            </a:r>
            <a:endParaRPr lang="en-US" dirty="0"/>
          </a:p>
        </p:txBody>
      </p:sp>
      <p:sp>
        <p:nvSpPr>
          <p:cNvPr id="4" name="Slide Number Placeholder 3"/>
          <p:cNvSpPr>
            <a:spLocks noGrp="1"/>
          </p:cNvSpPr>
          <p:nvPr>
            <p:ph type="sldNum" sz="quarter" idx="10"/>
          </p:nvPr>
        </p:nvSpPr>
        <p:spPr/>
        <p:txBody>
          <a:bodyPr/>
          <a:lstStyle/>
          <a:p>
            <a:fld id="{C01A9521-2567-43EB-8C90-9F674937988B}" type="slidenum">
              <a:rPr lang="en-US" smtClean="0"/>
              <a:t>12</a:t>
            </a:fld>
            <a:endParaRPr lang="en-US" dirty="0"/>
          </a:p>
        </p:txBody>
      </p:sp>
    </p:spTree>
    <p:extLst>
      <p:ext uri="{BB962C8B-B14F-4D97-AF65-F5344CB8AC3E}">
        <p14:creationId xmlns:p14="http://schemas.microsoft.com/office/powerpoint/2010/main" val="1687512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975837-4EDA-4BA7-AE1A-7D4E8A3143E9}" type="slidenum">
              <a:rPr lang="en-US" smtClean="0"/>
              <a:t>13</a:t>
            </a:fld>
            <a:endParaRPr lang="en-US"/>
          </a:p>
        </p:txBody>
      </p:sp>
    </p:spTree>
    <p:extLst>
      <p:ext uri="{BB962C8B-B14F-4D97-AF65-F5344CB8AC3E}">
        <p14:creationId xmlns:p14="http://schemas.microsoft.com/office/powerpoint/2010/main" val="2446265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975837-4EDA-4BA7-AE1A-7D4E8A3143E9}" type="slidenum">
              <a:rPr lang="en-US" smtClean="0"/>
              <a:t>15</a:t>
            </a:fld>
            <a:endParaRPr lang="en-US"/>
          </a:p>
        </p:txBody>
      </p:sp>
    </p:spTree>
    <p:extLst>
      <p:ext uri="{BB962C8B-B14F-4D97-AF65-F5344CB8AC3E}">
        <p14:creationId xmlns:p14="http://schemas.microsoft.com/office/powerpoint/2010/main" val="36243071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Has anyone been through the process of hiring a</a:t>
            </a:r>
            <a:r>
              <a:rPr lang="en-US" baseline="0" dirty="0" smtClean="0"/>
              <a:t> CEO?</a:t>
            </a:r>
            <a:endParaRPr lang="en-US" dirty="0"/>
          </a:p>
        </p:txBody>
      </p:sp>
      <p:sp>
        <p:nvSpPr>
          <p:cNvPr id="4" name="Slide Number Placeholder 3"/>
          <p:cNvSpPr>
            <a:spLocks noGrp="1"/>
          </p:cNvSpPr>
          <p:nvPr>
            <p:ph type="sldNum" sz="quarter" idx="10"/>
          </p:nvPr>
        </p:nvSpPr>
        <p:spPr/>
        <p:txBody>
          <a:bodyPr/>
          <a:lstStyle/>
          <a:p>
            <a:fld id="{C01A9521-2567-43EB-8C90-9F674937988B}" type="slidenum">
              <a:rPr lang="en-US" smtClean="0"/>
              <a:t>16</a:t>
            </a:fld>
            <a:endParaRPr lang="en-US" dirty="0"/>
          </a:p>
        </p:txBody>
      </p:sp>
    </p:spTree>
    <p:extLst>
      <p:ext uri="{BB962C8B-B14F-4D97-AF65-F5344CB8AC3E}">
        <p14:creationId xmlns:p14="http://schemas.microsoft.com/office/powerpoint/2010/main" val="1644451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975837-4EDA-4BA7-AE1A-7D4E8A3143E9}" type="slidenum">
              <a:rPr lang="en-US" smtClean="0"/>
              <a:t>17</a:t>
            </a:fld>
            <a:endParaRPr lang="en-US"/>
          </a:p>
        </p:txBody>
      </p:sp>
    </p:spTree>
    <p:extLst>
      <p:ext uri="{BB962C8B-B14F-4D97-AF65-F5344CB8AC3E}">
        <p14:creationId xmlns:p14="http://schemas.microsoft.com/office/powerpoint/2010/main" val="405588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10/23/2017</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10/23/2017</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10/23/2017</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10/23/2017</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10/23/2017</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www.compasspoint.org/underdeveloped" TargetMode="External"/><Relationship Id="rId3" Type="http://schemas.openxmlformats.org/officeDocument/2006/relationships/hyperlink" Target="http://www.leadingwithintent.org/" TargetMode="External"/><Relationship Id="rId7" Type="http://schemas.openxmlformats.org/officeDocument/2006/relationships/hyperlink" Target="http://www.bridgespan.org/" TargetMode="External"/><Relationship Id="rId2" Type="http://schemas.openxmlformats.org/officeDocument/2006/relationships/hyperlink" Target="http://www.boardsource.org/" TargetMode="External"/><Relationship Id="rId1" Type="http://schemas.openxmlformats.org/officeDocument/2006/relationships/slideLayout" Target="../slideLayouts/slideLayout2.xml"/><Relationship Id="rId6" Type="http://schemas.openxmlformats.org/officeDocument/2006/relationships/hyperlink" Target="http://www.councilofnonprofits.org/" TargetMode="External"/><Relationship Id="rId5" Type="http://schemas.openxmlformats.org/officeDocument/2006/relationships/hyperlink" Target="http://www.blueavocado.org/" TargetMode="External"/><Relationship Id="rId10" Type="http://schemas.openxmlformats.org/officeDocument/2006/relationships/hyperlink" Target="http://www.givingusa.org/" TargetMode="External"/><Relationship Id="rId4" Type="http://schemas.openxmlformats.org/officeDocument/2006/relationships/hyperlink" Target="http://www.gailperry.com/" TargetMode="External"/><Relationship Id="rId9" Type="http://schemas.openxmlformats.org/officeDocument/2006/relationships/hyperlink" Target="http://www.nccsweb.urban.or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Creating an Effective Board Chair/CEO Relationship</a:t>
            </a:r>
          </a:p>
        </p:txBody>
      </p:sp>
      <p:sp>
        <p:nvSpPr>
          <p:cNvPr id="3" name="Subtitle 2"/>
          <p:cNvSpPr>
            <a:spLocks noGrp="1"/>
          </p:cNvSpPr>
          <p:nvPr>
            <p:ph type="subTitle" idx="1"/>
          </p:nvPr>
        </p:nvSpPr>
        <p:spPr/>
        <p:txBody>
          <a:bodyPr>
            <a:normAutofit/>
          </a:bodyPr>
          <a:lstStyle/>
          <a:p>
            <a:pPr>
              <a:spcAft>
                <a:spcPts val="0"/>
              </a:spcAft>
              <a:defRPr/>
            </a:pPr>
            <a:r>
              <a:rPr lang="en-US" dirty="0" smtClean="0">
                <a:latin typeface="Open Sans" panose="020B0606030504020204" pitchFamily="34" charset="0"/>
                <a:ea typeface="Open Sans" panose="020B0606030504020204" pitchFamily="34" charset="0"/>
                <a:cs typeface="Open Sans" panose="020B0606030504020204" pitchFamily="34" charset="0"/>
              </a:rPr>
              <a:t>October 24, 2017</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93670" y="5537357"/>
            <a:ext cx="5138474" cy="553374"/>
          </a:xfrm>
          <a:prstGeom prst="rect">
            <a:avLst/>
          </a:prstGeom>
        </p:spPr>
      </p:pic>
    </p:spTree>
    <p:extLst>
      <p:ext uri="{BB962C8B-B14F-4D97-AF65-F5344CB8AC3E}">
        <p14:creationId xmlns:p14="http://schemas.microsoft.com/office/powerpoint/2010/main" val="19268735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1122363"/>
            <a:ext cx="9144000" cy="1601787"/>
          </a:xfrm>
        </p:spPr>
        <p:txBody>
          <a:bodyPr anchor="ctr"/>
          <a:lstStyle/>
          <a:p>
            <a:r>
              <a:rPr lang="en-US" dirty="0" smtClean="0"/>
              <a:t>CEO/Board Partnership</a:t>
            </a:r>
            <a:endParaRPr lang="en-US" dirty="0"/>
          </a:p>
        </p:txBody>
      </p:sp>
    </p:spTree>
    <p:extLst>
      <p:ext uri="{BB962C8B-B14F-4D97-AF65-F5344CB8AC3E}">
        <p14:creationId xmlns:p14="http://schemas.microsoft.com/office/powerpoint/2010/main" val="23874093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a healthy Board Chair/CEO Relationship</a:t>
            </a:r>
            <a:endParaRPr lang="en-US" sz="1200" dirty="0"/>
          </a:p>
        </p:txBody>
      </p:sp>
      <p:sp>
        <p:nvSpPr>
          <p:cNvPr id="3" name="Content Placeholder 2"/>
          <p:cNvSpPr>
            <a:spLocks noGrp="1"/>
          </p:cNvSpPr>
          <p:nvPr>
            <p:ph sz="half" idx="1"/>
          </p:nvPr>
        </p:nvSpPr>
        <p:spPr>
          <a:xfrm>
            <a:off x="838200" y="2266950"/>
            <a:ext cx="10515600" cy="4196911"/>
          </a:xfrm>
        </p:spPr>
        <p:txBody>
          <a:bodyPr anchor="t" anchorCtr="0">
            <a:normAutofit/>
          </a:bodyPr>
          <a:lstStyle/>
          <a:p>
            <a:pPr lvl="0"/>
            <a:r>
              <a:rPr lang="en-US" sz="4400" dirty="0" smtClean="0"/>
              <a:t>“Exceptional </a:t>
            </a:r>
            <a:r>
              <a:rPr lang="en-US" sz="4400" dirty="0"/>
              <a:t>boards govern in constructive partnership with the chief executive, recognizing that the effectiveness of the board and chief executive are interdependent</a:t>
            </a:r>
            <a:r>
              <a:rPr lang="en-US" sz="4400" dirty="0" smtClean="0"/>
              <a:t>.”—</a:t>
            </a:r>
            <a:r>
              <a:rPr lang="en-US" sz="4400" dirty="0" err="1" smtClean="0"/>
              <a:t>BoardSource</a:t>
            </a:r>
            <a:endParaRPr lang="en-US" sz="3600" dirty="0">
              <a:latin typeface="Open Sans" panose="020B0606030504020204"/>
            </a:endParaRPr>
          </a:p>
          <a:p>
            <a:pPr marL="0" lvl="4" indent="0">
              <a:buNone/>
            </a:pPr>
            <a:endParaRPr lang="en-US" sz="3600" dirty="0">
              <a:latin typeface="Borgia Pro" panose="02020605060306020A03"/>
            </a:endParaRPr>
          </a:p>
        </p:txBody>
      </p:sp>
    </p:spTree>
    <p:extLst>
      <p:ext uri="{BB962C8B-B14F-4D97-AF65-F5344CB8AC3E}">
        <p14:creationId xmlns:p14="http://schemas.microsoft.com/office/powerpoint/2010/main" val="36557974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CEO Responsibilities to the Relationship with the Board</a:t>
            </a:r>
            <a:endParaRPr lang="en-US" sz="1200" dirty="0"/>
          </a:p>
        </p:txBody>
      </p:sp>
      <p:sp>
        <p:nvSpPr>
          <p:cNvPr id="3" name="Content Placeholder 2"/>
          <p:cNvSpPr>
            <a:spLocks noGrp="1"/>
          </p:cNvSpPr>
          <p:nvPr>
            <p:ph sz="half" idx="1"/>
          </p:nvPr>
        </p:nvSpPr>
        <p:spPr>
          <a:xfrm>
            <a:off x="838200" y="1970689"/>
            <a:ext cx="10515600" cy="4524703"/>
          </a:xfrm>
        </p:spPr>
        <p:txBody>
          <a:bodyPr anchor="t" anchorCtr="0">
            <a:normAutofit lnSpcReduction="10000"/>
          </a:bodyPr>
          <a:lstStyle/>
          <a:p>
            <a:pPr marL="293688" lvl="4" indent="-293688">
              <a:spcBef>
                <a:spcPts val="0"/>
              </a:spcBef>
              <a:spcAft>
                <a:spcPts val="0"/>
              </a:spcAft>
            </a:pPr>
            <a:r>
              <a:rPr lang="en-US" sz="2800" dirty="0" smtClean="0"/>
              <a:t> Communicate regularly, openly and honestly.</a:t>
            </a:r>
          </a:p>
          <a:p>
            <a:pPr marL="293688" lvl="4" indent="-293688">
              <a:spcBef>
                <a:spcPts val="0"/>
              </a:spcBef>
              <a:spcAft>
                <a:spcPts val="0"/>
              </a:spcAft>
            </a:pPr>
            <a:r>
              <a:rPr lang="en-US" sz="2800" dirty="0"/>
              <a:t> </a:t>
            </a:r>
            <a:r>
              <a:rPr lang="en-US" sz="2800" dirty="0" smtClean="0"/>
              <a:t>No surprises.  Transparency is key.</a:t>
            </a:r>
          </a:p>
          <a:p>
            <a:pPr marL="293688" lvl="4" indent="-293688">
              <a:spcBef>
                <a:spcPts val="0"/>
              </a:spcBef>
              <a:spcAft>
                <a:spcPts val="0"/>
              </a:spcAft>
            </a:pPr>
            <a:r>
              <a:rPr lang="en-US" sz="2800" dirty="0" smtClean="0"/>
              <a:t> Staff the </a:t>
            </a:r>
            <a:r>
              <a:rPr lang="en-US" sz="2800" dirty="0"/>
              <a:t>Board and committee meetings.</a:t>
            </a:r>
            <a:endParaRPr lang="en-US" sz="2800" dirty="0" smtClean="0"/>
          </a:p>
          <a:p>
            <a:pPr marL="293688" lvl="4" indent="-293688">
              <a:spcBef>
                <a:spcPts val="0"/>
              </a:spcBef>
              <a:spcAft>
                <a:spcPts val="0"/>
              </a:spcAft>
            </a:pPr>
            <a:r>
              <a:rPr lang="en-US" sz="2800" dirty="0"/>
              <a:t> </a:t>
            </a:r>
            <a:r>
              <a:rPr lang="en-US" sz="2800" dirty="0" smtClean="0"/>
              <a:t>Assist Board in acting strategically.</a:t>
            </a:r>
          </a:p>
          <a:p>
            <a:pPr marL="293688" lvl="4" indent="-293688">
              <a:spcBef>
                <a:spcPts val="0"/>
              </a:spcBef>
              <a:spcAft>
                <a:spcPts val="0"/>
              </a:spcAft>
            </a:pPr>
            <a:r>
              <a:rPr lang="en-US" sz="2800" dirty="0"/>
              <a:t> </a:t>
            </a:r>
            <a:r>
              <a:rPr lang="en-US" sz="2800" dirty="0" smtClean="0"/>
              <a:t>Develop relationships with each member.</a:t>
            </a:r>
          </a:p>
          <a:p>
            <a:pPr marL="293688" lvl="4" indent="-293688">
              <a:spcBef>
                <a:spcPts val="0"/>
              </a:spcBef>
              <a:spcAft>
                <a:spcPts val="0"/>
              </a:spcAft>
            </a:pPr>
            <a:r>
              <a:rPr lang="en-US" sz="2800" dirty="0" smtClean="0"/>
              <a:t> Follow-up on Board action.</a:t>
            </a:r>
          </a:p>
          <a:p>
            <a:pPr marL="293688" lvl="4" indent="-293688">
              <a:spcBef>
                <a:spcPts val="0"/>
              </a:spcBef>
              <a:spcAft>
                <a:spcPts val="0"/>
              </a:spcAft>
            </a:pPr>
            <a:r>
              <a:rPr lang="en-US" sz="2800" dirty="0"/>
              <a:t> </a:t>
            </a:r>
            <a:r>
              <a:rPr lang="en-US" sz="2800" dirty="0" smtClean="0"/>
              <a:t>Assists in educating Board.</a:t>
            </a:r>
          </a:p>
          <a:p>
            <a:pPr marL="293688" lvl="4" indent="-293688">
              <a:spcBef>
                <a:spcPts val="0"/>
              </a:spcBef>
              <a:spcAft>
                <a:spcPts val="0"/>
              </a:spcAft>
            </a:pPr>
            <a:r>
              <a:rPr lang="en-US" sz="2800" dirty="0"/>
              <a:t> </a:t>
            </a:r>
            <a:r>
              <a:rPr lang="en-US" sz="2800" dirty="0" smtClean="0"/>
              <a:t>Provides Board with all resources necessary to make decisions.</a:t>
            </a:r>
          </a:p>
          <a:p>
            <a:pPr marL="293688" lvl="4" indent="-293688">
              <a:spcBef>
                <a:spcPts val="0"/>
              </a:spcBef>
              <a:spcAft>
                <a:spcPts val="0"/>
              </a:spcAft>
            </a:pPr>
            <a:r>
              <a:rPr lang="en-US" sz="2800" dirty="0"/>
              <a:t> </a:t>
            </a:r>
            <a:r>
              <a:rPr lang="en-US" sz="2800" dirty="0" smtClean="0"/>
              <a:t>Understand what the Board needs and wants.</a:t>
            </a:r>
          </a:p>
          <a:p>
            <a:pPr marL="293688" lvl="4" indent="-293688">
              <a:spcBef>
                <a:spcPts val="0"/>
              </a:spcBef>
              <a:spcAft>
                <a:spcPts val="0"/>
              </a:spcAft>
            </a:pPr>
            <a:r>
              <a:rPr lang="en-US" sz="2800" dirty="0"/>
              <a:t> </a:t>
            </a:r>
            <a:r>
              <a:rPr lang="en-US" sz="2800" dirty="0" smtClean="0"/>
              <a:t>Help in framing the decision-making process; provide options and/or recommendations.</a:t>
            </a:r>
          </a:p>
        </p:txBody>
      </p:sp>
    </p:spTree>
    <p:extLst>
      <p:ext uri="{BB962C8B-B14F-4D97-AF65-F5344CB8AC3E}">
        <p14:creationId xmlns:p14="http://schemas.microsoft.com/office/powerpoint/2010/main" val="9897338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Open Sans" panose="020B0606030504020204" pitchFamily="34" charset="0"/>
                <a:ea typeface="Open Sans" panose="020B0606030504020204" pitchFamily="34" charset="0"/>
                <a:cs typeface="Open Sans" panose="020B0606030504020204" pitchFamily="34" charset="0"/>
              </a:rPr>
              <a:t>Ceo</a:t>
            </a:r>
            <a:r>
              <a:rPr lang="en-US" dirty="0" smtClean="0">
                <a:latin typeface="Open Sans" panose="020B0606030504020204" pitchFamily="34" charset="0"/>
                <a:ea typeface="Open Sans" panose="020B0606030504020204" pitchFamily="34" charset="0"/>
                <a:cs typeface="Open Sans" panose="020B0606030504020204" pitchFamily="34" charset="0"/>
              </a:rPr>
              <a:t> expectations from the Board</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581193" y="2170044"/>
            <a:ext cx="11029615" cy="4069756"/>
          </a:xfrm>
        </p:spPr>
        <p:txBody>
          <a:bodyPr anchor="t" anchorCtr="0">
            <a:normAutofit fontScale="92500"/>
          </a:bodyPr>
          <a:lstStyle/>
          <a:p>
            <a:pPr lvl="0"/>
            <a:r>
              <a:rPr lang="en-US" sz="3200" dirty="0" smtClean="0"/>
              <a:t>The Board to act and speak as one.</a:t>
            </a:r>
          </a:p>
          <a:p>
            <a:pPr lvl="0"/>
            <a:r>
              <a:rPr lang="en-US" sz="3200" dirty="0" smtClean="0"/>
              <a:t>Directors who are engaged, informed and prepared.</a:t>
            </a:r>
          </a:p>
          <a:p>
            <a:pPr lvl="0"/>
            <a:r>
              <a:rPr lang="en-US" sz="3200" dirty="0" smtClean="0"/>
              <a:t>The Board makes timely decisions based on accurate information.</a:t>
            </a:r>
          </a:p>
          <a:p>
            <a:pPr lvl="0"/>
            <a:r>
              <a:rPr lang="en-US" sz="3200" dirty="0" smtClean="0"/>
              <a:t>The Board, and individual directors, are accountable.</a:t>
            </a:r>
          </a:p>
          <a:p>
            <a:pPr lvl="0"/>
            <a:r>
              <a:rPr lang="en-US" sz="3200" dirty="0" smtClean="0"/>
              <a:t>The Board views the relationship with the CEO as a partnership. </a:t>
            </a:r>
          </a:p>
          <a:p>
            <a:pPr lvl="0"/>
            <a:r>
              <a:rPr lang="en-US" sz="3200" dirty="0" smtClean="0"/>
              <a:t>No </a:t>
            </a:r>
            <a:r>
              <a:rPr lang="en-US" sz="3200" strike="sngStrike" dirty="0" smtClean="0"/>
              <a:t>micro</a:t>
            </a:r>
            <a:r>
              <a:rPr lang="en-US" sz="3200" dirty="0" smtClean="0"/>
              <a:t>management (only governance).</a:t>
            </a:r>
          </a:p>
        </p:txBody>
      </p:sp>
    </p:spTree>
    <p:extLst>
      <p:ext uri="{BB962C8B-B14F-4D97-AF65-F5344CB8AC3E}">
        <p14:creationId xmlns:p14="http://schemas.microsoft.com/office/powerpoint/2010/main" val="24855172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Responsibilities to the Relationship</a:t>
            </a:r>
            <a:endParaRPr lang="en-US" sz="1200" dirty="0"/>
          </a:p>
        </p:txBody>
      </p:sp>
      <p:sp>
        <p:nvSpPr>
          <p:cNvPr id="3" name="Content Placeholder 2"/>
          <p:cNvSpPr>
            <a:spLocks noGrp="1"/>
          </p:cNvSpPr>
          <p:nvPr>
            <p:ph sz="half" idx="1"/>
          </p:nvPr>
        </p:nvSpPr>
        <p:spPr>
          <a:xfrm>
            <a:off x="838200" y="1923392"/>
            <a:ext cx="10515600" cy="4527284"/>
          </a:xfrm>
        </p:spPr>
        <p:txBody>
          <a:bodyPr>
            <a:normAutofit fontScale="85000" lnSpcReduction="20000"/>
          </a:bodyPr>
          <a:lstStyle/>
          <a:p>
            <a:pPr marL="293688" lvl="4" indent="-293688"/>
            <a:r>
              <a:rPr lang="en-US" sz="3600" dirty="0" smtClean="0"/>
              <a:t> Support the CEO and commit to appropriate resources.</a:t>
            </a:r>
          </a:p>
          <a:p>
            <a:pPr marL="293688" lvl="4" indent="-293688"/>
            <a:r>
              <a:rPr lang="en-US" sz="3600" dirty="0"/>
              <a:t> </a:t>
            </a:r>
            <a:r>
              <a:rPr lang="en-US" sz="3600" dirty="0" smtClean="0"/>
              <a:t>Respect CEO’s role as head of the staff.</a:t>
            </a:r>
          </a:p>
          <a:p>
            <a:pPr marL="293688" lvl="4" indent="-293688"/>
            <a:r>
              <a:rPr lang="en-US" sz="3600" dirty="0"/>
              <a:t> </a:t>
            </a:r>
            <a:r>
              <a:rPr lang="en-US" sz="3600" dirty="0" smtClean="0"/>
              <a:t>Trust the CEO and the information provided.</a:t>
            </a:r>
          </a:p>
          <a:p>
            <a:pPr marL="293688" lvl="4" indent="-293688"/>
            <a:r>
              <a:rPr lang="en-US" sz="3600" dirty="0" smtClean="0"/>
              <a:t> Ensure fair and competitive compensation.</a:t>
            </a:r>
          </a:p>
          <a:p>
            <a:pPr marL="293688" lvl="4" indent="-293688"/>
            <a:r>
              <a:rPr lang="en-US" sz="3600" dirty="0"/>
              <a:t> </a:t>
            </a:r>
            <a:r>
              <a:rPr lang="en-US" sz="3600" dirty="0" smtClean="0"/>
              <a:t>Openly and transparently communicate.</a:t>
            </a:r>
          </a:p>
          <a:p>
            <a:pPr marL="293688" lvl="4" indent="-293688"/>
            <a:r>
              <a:rPr lang="en-US" sz="3600" dirty="0"/>
              <a:t> </a:t>
            </a:r>
            <a:r>
              <a:rPr lang="en-US" sz="3600" dirty="0" smtClean="0"/>
              <a:t>Manage itself and its interactions with the CEO.</a:t>
            </a:r>
          </a:p>
          <a:p>
            <a:pPr marL="293688" lvl="4" indent="-293688"/>
            <a:r>
              <a:rPr lang="en-US" sz="3600" dirty="0"/>
              <a:t> </a:t>
            </a:r>
            <a:r>
              <a:rPr lang="en-US" sz="3600" dirty="0" smtClean="0"/>
              <a:t>Assist CEO in developing a succession plan.</a:t>
            </a:r>
          </a:p>
          <a:p>
            <a:pPr marL="293688" lvl="4" indent="-293688"/>
            <a:r>
              <a:rPr lang="en-US" sz="3600" dirty="0"/>
              <a:t> </a:t>
            </a:r>
            <a:r>
              <a:rPr lang="en-US" sz="3600" dirty="0" smtClean="0"/>
              <a:t>Properly utilize committees.</a:t>
            </a:r>
            <a:endParaRPr lang="en-US" sz="4400" dirty="0" smtClean="0"/>
          </a:p>
        </p:txBody>
      </p:sp>
    </p:spTree>
    <p:extLst>
      <p:ext uri="{BB962C8B-B14F-4D97-AF65-F5344CB8AC3E}">
        <p14:creationId xmlns:p14="http://schemas.microsoft.com/office/powerpoint/2010/main" val="34635205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a typeface="Open Sans" panose="020B0606030504020204" pitchFamily="34" charset="0"/>
                <a:cs typeface="Open Sans" panose="020B0606030504020204" pitchFamily="34" charset="0"/>
              </a:rPr>
              <a:t>Board expectations from the CEO</a:t>
            </a:r>
            <a:endParaRPr lang="en-US" dirty="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581192" y="2003366"/>
            <a:ext cx="11029615" cy="4222867"/>
          </a:xfrm>
        </p:spPr>
        <p:txBody>
          <a:bodyPr>
            <a:normAutofit fontScale="92500" lnSpcReduction="10000"/>
          </a:bodyPr>
          <a:lstStyle/>
          <a:p>
            <a:pPr lvl="0"/>
            <a:r>
              <a:rPr lang="en-US" sz="3200" dirty="0" smtClean="0"/>
              <a:t>The CEO will provide clear and accurate information (no surprises).</a:t>
            </a:r>
          </a:p>
          <a:p>
            <a:pPr lvl="0"/>
            <a:r>
              <a:rPr lang="en-US" sz="3200" dirty="0" smtClean="0"/>
              <a:t>The CEO will assist the Board in identifying strategic issues that need Board attention.</a:t>
            </a:r>
          </a:p>
          <a:p>
            <a:pPr lvl="0"/>
            <a:r>
              <a:rPr lang="en-US" sz="3200" dirty="0" smtClean="0"/>
              <a:t>The CEO will effectively manage the staff and develop internal leadership.</a:t>
            </a:r>
          </a:p>
          <a:p>
            <a:pPr lvl="0"/>
            <a:r>
              <a:rPr lang="en-US" sz="3200" dirty="0" smtClean="0"/>
              <a:t>The CEO will help manage and support the Board.</a:t>
            </a:r>
          </a:p>
          <a:p>
            <a:pPr lvl="0"/>
            <a:r>
              <a:rPr lang="en-US" sz="3200" dirty="0" smtClean="0"/>
              <a:t>The Board’s time and input will be respected</a:t>
            </a:r>
          </a:p>
        </p:txBody>
      </p:sp>
    </p:spTree>
    <p:extLst>
      <p:ext uri="{BB962C8B-B14F-4D97-AF65-F5344CB8AC3E}">
        <p14:creationId xmlns:p14="http://schemas.microsoft.com/office/powerpoint/2010/main" val="29983838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a positive board chair/</a:t>
            </a:r>
            <a:r>
              <a:rPr lang="en-US" dirty="0" err="1" smtClean="0"/>
              <a:t>ceo</a:t>
            </a:r>
            <a:r>
              <a:rPr lang="en-US" dirty="0" smtClean="0"/>
              <a:t> relationship</a:t>
            </a:r>
            <a:endParaRPr lang="en-US" sz="1200" dirty="0"/>
          </a:p>
        </p:txBody>
      </p:sp>
      <p:sp>
        <p:nvSpPr>
          <p:cNvPr id="3" name="Content Placeholder 2"/>
          <p:cNvSpPr>
            <a:spLocks noGrp="1"/>
          </p:cNvSpPr>
          <p:nvPr>
            <p:ph sz="half" idx="1"/>
          </p:nvPr>
        </p:nvSpPr>
        <p:spPr>
          <a:xfrm>
            <a:off x="838200" y="2002221"/>
            <a:ext cx="10515600" cy="4157040"/>
          </a:xfrm>
        </p:spPr>
        <p:txBody>
          <a:bodyPr>
            <a:normAutofit/>
          </a:bodyPr>
          <a:lstStyle/>
          <a:p>
            <a:pPr marL="571500" lvl="4" indent="-571500"/>
            <a:r>
              <a:rPr lang="en-US" sz="3600" dirty="0" smtClean="0"/>
              <a:t>Mutual respect, trust, and support for each other and the partnership.</a:t>
            </a:r>
          </a:p>
          <a:p>
            <a:pPr marL="571500" lvl="4" indent="-571500"/>
            <a:r>
              <a:rPr lang="en-US" sz="3600" dirty="0" smtClean="0"/>
              <a:t>Reciprocal communications.</a:t>
            </a:r>
          </a:p>
          <a:p>
            <a:pPr marL="571500" lvl="4" indent="-571500"/>
            <a:r>
              <a:rPr lang="en-US" sz="3600" dirty="0" smtClean="0"/>
              <a:t>Shared purpose and mission-driven.</a:t>
            </a:r>
          </a:p>
          <a:p>
            <a:pPr marL="571500" lvl="4" indent="-571500"/>
            <a:r>
              <a:rPr lang="en-US" sz="2000" i="1" dirty="0" smtClean="0"/>
              <a:t>*The Board Chair Handbook</a:t>
            </a:r>
          </a:p>
        </p:txBody>
      </p:sp>
    </p:spTree>
    <p:extLst>
      <p:ext uri="{BB962C8B-B14F-4D97-AF65-F5344CB8AC3E}">
        <p14:creationId xmlns:p14="http://schemas.microsoft.com/office/powerpoint/2010/main" val="18794631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a typeface="Open Sans" panose="020B0606030504020204" pitchFamily="34" charset="0"/>
                <a:cs typeface="Open Sans" panose="020B0606030504020204" pitchFamily="34" charset="0"/>
              </a:rPr>
              <a:t>The CEO’s responsibility to the chair</a:t>
            </a:r>
            <a:endParaRPr lang="en-US" dirty="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581193" y="2136370"/>
            <a:ext cx="11029615" cy="4056612"/>
          </a:xfrm>
        </p:spPr>
        <p:txBody>
          <a:bodyPr>
            <a:normAutofit lnSpcReduction="10000"/>
          </a:bodyPr>
          <a:lstStyle/>
          <a:p>
            <a:pPr lvl="0"/>
            <a:r>
              <a:rPr lang="en-US" sz="3200" dirty="0" smtClean="0">
                <a:latin typeface="+mj-lt"/>
              </a:rPr>
              <a:t>Help orient to the role and expected duties.</a:t>
            </a:r>
          </a:p>
          <a:p>
            <a:pPr lvl="0"/>
            <a:r>
              <a:rPr lang="en-US" sz="3200" dirty="0" smtClean="0">
                <a:latin typeface="+mj-lt"/>
              </a:rPr>
              <a:t>Provide honest and accurate information.</a:t>
            </a:r>
          </a:p>
          <a:p>
            <a:pPr lvl="0"/>
            <a:r>
              <a:rPr lang="en-US" sz="3200" dirty="0" smtClean="0">
                <a:latin typeface="+mj-lt"/>
              </a:rPr>
              <a:t>Regularly, and appropriately, communicate.</a:t>
            </a:r>
          </a:p>
          <a:p>
            <a:pPr lvl="0"/>
            <a:r>
              <a:rPr lang="en-US" sz="3200" dirty="0" smtClean="0">
                <a:latin typeface="+mj-lt"/>
              </a:rPr>
              <a:t>Assist in identifying strategic issues to be addressed by the Board.</a:t>
            </a:r>
          </a:p>
          <a:p>
            <a:pPr lvl="0"/>
            <a:r>
              <a:rPr lang="en-US" sz="3200" dirty="0" smtClean="0">
                <a:latin typeface="+mj-lt"/>
              </a:rPr>
              <a:t>Help to guide committee work and set meeting agendas.</a:t>
            </a:r>
          </a:p>
          <a:p>
            <a:pPr lvl="0"/>
            <a:r>
              <a:rPr lang="en-US" sz="3200" dirty="0" smtClean="0">
                <a:latin typeface="+mj-lt"/>
              </a:rPr>
              <a:t>Help to set and manage boundaries.</a:t>
            </a:r>
          </a:p>
        </p:txBody>
      </p:sp>
    </p:spTree>
    <p:extLst>
      <p:ext uri="{BB962C8B-B14F-4D97-AF65-F5344CB8AC3E}">
        <p14:creationId xmlns:p14="http://schemas.microsoft.com/office/powerpoint/2010/main" val="13845271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chair’s responsibility to the </a:t>
            </a:r>
            <a:r>
              <a:rPr lang="en-US" dirty="0" err="1" smtClean="0"/>
              <a:t>ceo</a:t>
            </a:r>
            <a:endParaRPr lang="en-US" sz="1200" dirty="0"/>
          </a:p>
        </p:txBody>
      </p:sp>
      <p:sp>
        <p:nvSpPr>
          <p:cNvPr id="3" name="Content Placeholder 2"/>
          <p:cNvSpPr>
            <a:spLocks noGrp="1"/>
          </p:cNvSpPr>
          <p:nvPr>
            <p:ph sz="half" idx="1"/>
          </p:nvPr>
        </p:nvSpPr>
        <p:spPr>
          <a:xfrm>
            <a:off x="838200" y="2002221"/>
            <a:ext cx="10515600" cy="4157040"/>
          </a:xfrm>
        </p:spPr>
        <p:txBody>
          <a:bodyPr>
            <a:normAutofit fontScale="62500" lnSpcReduction="20000"/>
          </a:bodyPr>
          <a:lstStyle/>
          <a:p>
            <a:pPr marL="293688" lvl="4" indent="-293688"/>
            <a:r>
              <a:rPr lang="en-US" sz="3600" dirty="0" smtClean="0"/>
              <a:t>Attending to a healthy Board culture.</a:t>
            </a:r>
          </a:p>
          <a:p>
            <a:pPr marL="293688" lvl="4" indent="-293688"/>
            <a:r>
              <a:rPr lang="en-US" sz="3600" dirty="0" smtClean="0"/>
              <a:t>Commit the time and energy needed to serve.</a:t>
            </a:r>
          </a:p>
          <a:p>
            <a:pPr marL="293688" lvl="4" indent="-293688"/>
            <a:r>
              <a:rPr lang="en-US" sz="3600" dirty="0" smtClean="0"/>
              <a:t>Ensure the Board is strategically governing, not managing.</a:t>
            </a:r>
          </a:p>
          <a:p>
            <a:pPr marL="293688" lvl="4" indent="-293688"/>
            <a:r>
              <a:rPr lang="en-US" sz="3600" dirty="0" smtClean="0"/>
              <a:t>Hold the Board, and individual members, accountable.</a:t>
            </a:r>
          </a:p>
          <a:p>
            <a:pPr marL="293688" lvl="4" indent="-293688"/>
            <a:r>
              <a:rPr lang="en-US" sz="3600" dirty="0" smtClean="0"/>
              <a:t>Openly and honestly communicate to CEO the needs of the Board.</a:t>
            </a:r>
          </a:p>
          <a:p>
            <a:pPr marL="293688" lvl="4" indent="-293688"/>
            <a:r>
              <a:rPr lang="en-US" sz="3600" dirty="0" smtClean="0"/>
              <a:t>Manage the expectations and communications between the CEO and Board.</a:t>
            </a:r>
          </a:p>
          <a:p>
            <a:pPr marL="293688" lvl="4" indent="-293688"/>
            <a:r>
              <a:rPr lang="en-US" sz="3600" dirty="0" smtClean="0"/>
              <a:t>Advocate on behalf of the CEO when appropriate and necessary.</a:t>
            </a:r>
          </a:p>
          <a:p>
            <a:pPr marL="293688" lvl="4" indent="-293688"/>
            <a:r>
              <a:rPr lang="en-US" sz="3600" dirty="0" smtClean="0"/>
              <a:t>Monitor committee work and prepare for and facilitate productive Board meetings.</a:t>
            </a:r>
          </a:p>
          <a:p>
            <a:pPr marL="293688" lvl="4" indent="-293688"/>
            <a:r>
              <a:rPr lang="en-US" sz="3600" dirty="0" smtClean="0"/>
              <a:t>Manage Board discussion.</a:t>
            </a:r>
          </a:p>
        </p:txBody>
      </p:sp>
    </p:spTree>
    <p:extLst>
      <p:ext uri="{BB962C8B-B14F-4D97-AF65-F5344CB8AC3E}">
        <p14:creationId xmlns:p14="http://schemas.microsoft.com/office/powerpoint/2010/main" val="15344021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ea typeface="Open Sans" panose="020B0606030504020204" pitchFamily="34" charset="0"/>
                <a:cs typeface="Open Sans" panose="020B0606030504020204" pitchFamily="34" charset="0"/>
              </a:rPr>
              <a:t>board chair/</a:t>
            </a:r>
            <a:r>
              <a:rPr lang="en-US" sz="3600" dirty="0" err="1" smtClean="0">
                <a:ea typeface="Open Sans" panose="020B0606030504020204" pitchFamily="34" charset="0"/>
                <a:cs typeface="Open Sans" panose="020B0606030504020204" pitchFamily="34" charset="0"/>
              </a:rPr>
              <a:t>ceo</a:t>
            </a:r>
            <a:r>
              <a:rPr lang="en-US" sz="3600" dirty="0" smtClean="0">
                <a:ea typeface="Open Sans" panose="020B0606030504020204" pitchFamily="34" charset="0"/>
                <a:cs typeface="Open Sans" panose="020B0606030504020204" pitchFamily="34" charset="0"/>
              </a:rPr>
              <a:t> partnership challenges</a:t>
            </a:r>
            <a:br>
              <a:rPr lang="en-US" sz="3600" dirty="0" smtClean="0">
                <a:ea typeface="Open Sans" panose="020B0606030504020204" pitchFamily="34" charset="0"/>
                <a:cs typeface="Open Sans" panose="020B0606030504020204" pitchFamily="34" charset="0"/>
              </a:rPr>
            </a:br>
            <a:r>
              <a:rPr lang="en-US" sz="3600" dirty="0" smtClean="0">
                <a:ea typeface="Open Sans" panose="020B0606030504020204" pitchFamily="34" charset="0"/>
                <a:cs typeface="Open Sans" panose="020B0606030504020204" pitchFamily="34" charset="0"/>
              </a:rPr>
              <a:t>*</a:t>
            </a:r>
            <a:r>
              <a:rPr lang="en-US" sz="2000" dirty="0" err="1" smtClean="0">
                <a:ea typeface="Open Sans" panose="020B0606030504020204" pitchFamily="34" charset="0"/>
                <a:cs typeface="Open Sans" panose="020B0606030504020204" pitchFamily="34" charset="0"/>
              </a:rPr>
              <a:t>Boardsource</a:t>
            </a:r>
            <a:endParaRPr lang="en-US" sz="2000" dirty="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581192" y="2036618"/>
            <a:ext cx="11029615" cy="4189614"/>
          </a:xfrm>
        </p:spPr>
        <p:txBody>
          <a:bodyPr>
            <a:normAutofit fontScale="77500" lnSpcReduction="20000"/>
          </a:bodyPr>
          <a:lstStyle/>
          <a:p>
            <a:pPr lvl="0">
              <a:lnSpc>
                <a:spcPct val="120000"/>
              </a:lnSpc>
              <a:spcBef>
                <a:spcPts val="0"/>
              </a:spcBef>
              <a:spcAft>
                <a:spcPts val="0"/>
              </a:spcAft>
            </a:pPr>
            <a:r>
              <a:rPr lang="en-US" sz="3200" dirty="0" smtClean="0"/>
              <a:t>Gender</a:t>
            </a:r>
          </a:p>
          <a:p>
            <a:pPr lvl="0">
              <a:lnSpc>
                <a:spcPct val="120000"/>
              </a:lnSpc>
              <a:spcBef>
                <a:spcPts val="0"/>
              </a:spcBef>
              <a:spcAft>
                <a:spcPts val="0"/>
              </a:spcAft>
            </a:pPr>
            <a:r>
              <a:rPr lang="en-US" sz="3200" dirty="0" smtClean="0"/>
              <a:t>Age</a:t>
            </a:r>
          </a:p>
          <a:p>
            <a:pPr lvl="0">
              <a:lnSpc>
                <a:spcPct val="120000"/>
              </a:lnSpc>
              <a:spcBef>
                <a:spcPts val="0"/>
              </a:spcBef>
              <a:spcAft>
                <a:spcPts val="0"/>
              </a:spcAft>
            </a:pPr>
            <a:r>
              <a:rPr lang="en-US" sz="3200" dirty="0" smtClean="0"/>
              <a:t>Ethnic</a:t>
            </a:r>
            <a:r>
              <a:rPr lang="en-US" sz="3200" dirty="0"/>
              <a:t>, cultural, religious </a:t>
            </a:r>
            <a:r>
              <a:rPr lang="en-US" sz="3200" dirty="0" smtClean="0"/>
              <a:t>background</a:t>
            </a:r>
          </a:p>
          <a:p>
            <a:pPr lvl="0">
              <a:lnSpc>
                <a:spcPct val="120000"/>
              </a:lnSpc>
              <a:spcBef>
                <a:spcPts val="0"/>
              </a:spcBef>
              <a:spcAft>
                <a:spcPts val="0"/>
              </a:spcAft>
            </a:pPr>
            <a:r>
              <a:rPr lang="en-US" sz="3200" dirty="0" smtClean="0"/>
              <a:t>Tenure </a:t>
            </a:r>
            <a:r>
              <a:rPr lang="en-US" sz="3200" dirty="0"/>
              <a:t>of chief </a:t>
            </a:r>
            <a:r>
              <a:rPr lang="en-US" sz="3200" dirty="0" smtClean="0"/>
              <a:t>executive</a:t>
            </a:r>
          </a:p>
          <a:p>
            <a:pPr lvl="0">
              <a:lnSpc>
                <a:spcPct val="120000"/>
              </a:lnSpc>
              <a:spcBef>
                <a:spcPts val="0"/>
              </a:spcBef>
              <a:spcAft>
                <a:spcPts val="0"/>
              </a:spcAft>
            </a:pPr>
            <a:r>
              <a:rPr lang="en-US" sz="3200" dirty="0" smtClean="0"/>
              <a:t>Personality type</a:t>
            </a:r>
          </a:p>
          <a:p>
            <a:pPr lvl="0">
              <a:lnSpc>
                <a:spcPct val="120000"/>
              </a:lnSpc>
              <a:spcBef>
                <a:spcPts val="0"/>
              </a:spcBef>
              <a:spcAft>
                <a:spcPts val="0"/>
              </a:spcAft>
            </a:pPr>
            <a:r>
              <a:rPr lang="en-US" sz="3200" dirty="0" smtClean="0"/>
              <a:t>Assertiveness </a:t>
            </a:r>
            <a:r>
              <a:rPr lang="en-US" sz="3200" dirty="0"/>
              <a:t>or lack </a:t>
            </a:r>
            <a:r>
              <a:rPr lang="en-US" sz="3200" dirty="0" smtClean="0"/>
              <a:t>thereof</a:t>
            </a:r>
          </a:p>
          <a:p>
            <a:pPr lvl="0">
              <a:lnSpc>
                <a:spcPct val="120000"/>
              </a:lnSpc>
              <a:spcBef>
                <a:spcPts val="0"/>
              </a:spcBef>
              <a:spcAft>
                <a:spcPts val="0"/>
              </a:spcAft>
            </a:pPr>
            <a:r>
              <a:rPr lang="en-US" sz="3200" dirty="0" smtClean="0"/>
              <a:t>Degree </a:t>
            </a:r>
            <a:r>
              <a:rPr lang="en-US" sz="3200" dirty="0"/>
              <a:t>of confidence in oneself and in the other </a:t>
            </a:r>
            <a:r>
              <a:rPr lang="en-US" sz="3200" dirty="0" smtClean="0"/>
              <a:t>person</a:t>
            </a:r>
          </a:p>
          <a:p>
            <a:pPr lvl="0">
              <a:lnSpc>
                <a:spcPct val="120000"/>
              </a:lnSpc>
              <a:spcBef>
                <a:spcPts val="0"/>
              </a:spcBef>
              <a:spcAft>
                <a:spcPts val="0"/>
              </a:spcAft>
            </a:pPr>
            <a:r>
              <a:rPr lang="en-US" sz="3200" dirty="0" smtClean="0"/>
              <a:t>Fear </a:t>
            </a:r>
            <a:r>
              <a:rPr lang="en-US" sz="3200" dirty="0"/>
              <a:t>of making waves or hurting </a:t>
            </a:r>
            <a:r>
              <a:rPr lang="en-US" sz="3200" dirty="0" smtClean="0"/>
              <a:t>feelings</a:t>
            </a:r>
          </a:p>
          <a:p>
            <a:pPr lvl="0">
              <a:lnSpc>
                <a:spcPct val="120000"/>
              </a:lnSpc>
              <a:spcBef>
                <a:spcPts val="0"/>
              </a:spcBef>
              <a:spcAft>
                <a:spcPts val="0"/>
              </a:spcAft>
            </a:pPr>
            <a:r>
              <a:rPr lang="en-US" sz="3200" dirty="0" smtClean="0"/>
              <a:t>Feeling overwhelmed</a:t>
            </a:r>
          </a:p>
          <a:p>
            <a:pPr lvl="0">
              <a:lnSpc>
                <a:spcPct val="120000"/>
              </a:lnSpc>
              <a:spcBef>
                <a:spcPts val="0"/>
              </a:spcBef>
              <a:spcAft>
                <a:spcPts val="0"/>
              </a:spcAft>
            </a:pPr>
            <a:r>
              <a:rPr lang="en-US" sz="3200" dirty="0" smtClean="0"/>
              <a:t>Feeling </a:t>
            </a:r>
            <a:r>
              <a:rPr lang="en-US" sz="3200" dirty="0"/>
              <a:t>uncertain or intimidated</a:t>
            </a:r>
            <a:endParaRPr lang="en-US" sz="3000" dirty="0">
              <a:latin typeface="Open Sans" panose="020B0606030504020204"/>
            </a:endParaRPr>
          </a:p>
        </p:txBody>
      </p:sp>
    </p:spTree>
    <p:extLst>
      <p:ext uri="{BB962C8B-B14F-4D97-AF65-F5344CB8AC3E}">
        <p14:creationId xmlns:p14="http://schemas.microsoft.com/office/powerpoint/2010/main" val="7412248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5"/>
            <a:ext cx="11029616" cy="669445"/>
          </a:xfrm>
        </p:spPr>
        <p:txBody>
          <a:bodyPr/>
          <a:lstStyle/>
          <a:p>
            <a:r>
              <a:rPr lang="en-US" dirty="0" smtClean="0">
                <a:ea typeface="Open Sans" panose="020B0606030504020204" pitchFamily="34" charset="0"/>
                <a:cs typeface="Open Sans" panose="020B0606030504020204" pitchFamily="34" charset="0"/>
              </a:rPr>
              <a:t>Objectives for this session</a:t>
            </a:r>
            <a:endParaRPr lang="en-US" dirty="0">
              <a:ea typeface="Open Sans" panose="020B0606030504020204" pitchFamily="34" charset="0"/>
              <a:cs typeface="Open Sans" panose="020B0606030504020204" pitchFamily="34" charset="0"/>
            </a:endParaRPr>
          </a:p>
        </p:txBody>
      </p:sp>
      <p:sp>
        <p:nvSpPr>
          <p:cNvPr id="4" name="Content Placeholder 2"/>
          <p:cNvSpPr>
            <a:spLocks noGrp="1"/>
          </p:cNvSpPr>
          <p:nvPr>
            <p:ph idx="1"/>
          </p:nvPr>
        </p:nvSpPr>
        <p:spPr>
          <a:xfrm>
            <a:off x="581192" y="1789043"/>
            <a:ext cx="11029615" cy="4628381"/>
          </a:xfrm>
        </p:spPr>
        <p:txBody>
          <a:bodyPr>
            <a:normAutofit fontScale="55000" lnSpcReduction="20000"/>
          </a:bodyPr>
          <a:lstStyle/>
          <a:p>
            <a:pPr lvl="0"/>
            <a:r>
              <a:rPr lang="en-US" sz="7200" dirty="0" smtClean="0">
                <a:latin typeface="+mj-lt"/>
              </a:rPr>
              <a:t>Overview of </a:t>
            </a:r>
            <a:r>
              <a:rPr lang="en-US" sz="7200" dirty="0">
                <a:latin typeface="+mj-lt"/>
              </a:rPr>
              <a:t>n</a:t>
            </a:r>
            <a:r>
              <a:rPr lang="en-US" sz="7200" dirty="0" smtClean="0">
                <a:latin typeface="+mj-lt"/>
              </a:rPr>
              <a:t>onprofit governance</a:t>
            </a:r>
          </a:p>
          <a:p>
            <a:pPr lvl="0"/>
            <a:r>
              <a:rPr lang="en-US" sz="7200" dirty="0" smtClean="0">
                <a:latin typeface="+mj-lt"/>
              </a:rPr>
              <a:t>Inherent issues in nonprofit governance</a:t>
            </a:r>
          </a:p>
          <a:p>
            <a:pPr lvl="0"/>
            <a:r>
              <a:rPr lang="en-US" sz="7200" dirty="0" smtClean="0">
                <a:latin typeface="+mj-lt"/>
              </a:rPr>
              <a:t>Understand the importance of the relationship</a:t>
            </a:r>
          </a:p>
          <a:p>
            <a:pPr lvl="0"/>
            <a:r>
              <a:rPr lang="en-US" sz="7200" dirty="0" smtClean="0">
                <a:latin typeface="+mj-lt"/>
              </a:rPr>
              <a:t>Identify the roles and responsibilities of the Chair and the CEO</a:t>
            </a:r>
          </a:p>
          <a:p>
            <a:pPr lvl="0"/>
            <a:r>
              <a:rPr lang="en-US" sz="7200" dirty="0" smtClean="0">
                <a:latin typeface="+mj-lt"/>
              </a:rPr>
              <a:t>Discuss the elements of teamwork necessary for success</a:t>
            </a:r>
          </a:p>
        </p:txBody>
      </p:sp>
    </p:spTree>
    <p:extLst>
      <p:ext uri="{BB962C8B-B14F-4D97-AF65-F5344CB8AC3E}">
        <p14:creationId xmlns:p14="http://schemas.microsoft.com/office/powerpoint/2010/main" val="25629778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Meetings should focus </a:t>
            </a:r>
            <a:r>
              <a:rPr lang="en-US" dirty="0"/>
              <a:t>on Strategic </a:t>
            </a:r>
            <a:r>
              <a:rPr lang="en-US" dirty="0" smtClean="0"/>
              <a:t>Issues</a:t>
            </a:r>
            <a:br>
              <a:rPr lang="en-US" dirty="0" smtClean="0"/>
            </a:br>
            <a:r>
              <a:rPr lang="en-US" sz="1400" dirty="0" smtClean="0"/>
              <a:t>Susan Decker, </a:t>
            </a:r>
            <a:r>
              <a:rPr lang="en-US" sz="1400" dirty="0" err="1" smtClean="0"/>
              <a:t>BoardSource</a:t>
            </a:r>
            <a:endParaRPr lang="en-US" sz="1400" dirty="0"/>
          </a:p>
        </p:txBody>
      </p:sp>
      <p:sp>
        <p:nvSpPr>
          <p:cNvPr id="4" name="Slide Number Placeholder 3"/>
          <p:cNvSpPr>
            <a:spLocks noGrp="1"/>
          </p:cNvSpPr>
          <p:nvPr>
            <p:ph type="sldNum" sz="quarter" idx="12"/>
          </p:nvPr>
        </p:nvSpPr>
        <p:spPr/>
        <p:txBody>
          <a:bodyPr/>
          <a:lstStyle/>
          <a:p>
            <a:fld id="{49E174AA-C0BC-4710-86C1-9E93EEC048D7}" type="slidenum">
              <a:rPr lang="en-US" smtClean="0"/>
              <a:pPr/>
              <a:t>20</a:t>
            </a:fld>
            <a:endParaRPr lang="en-US"/>
          </a:p>
        </p:txBody>
      </p:sp>
      <p:graphicFrame>
        <p:nvGraphicFramePr>
          <p:cNvPr id="5" name="Content Placeholder 3"/>
          <p:cNvGraphicFramePr>
            <a:graphicFrameLocks noGrp="1"/>
          </p:cNvGraphicFramePr>
          <p:nvPr>
            <p:ph idx="1"/>
            <p:extLst/>
          </p:nvPr>
        </p:nvGraphicFramePr>
        <p:xfrm>
          <a:off x="4006453" y="1600646"/>
          <a:ext cx="4875610" cy="38855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p:cNvSpPr/>
          <p:nvPr/>
        </p:nvSpPr>
        <p:spPr>
          <a:xfrm>
            <a:off x="1973680" y="2143125"/>
            <a:ext cx="2257349" cy="568489"/>
          </a:xfrm>
          <a:prstGeom prst="rect">
            <a:avLst/>
          </a:prstGeom>
        </p:spPr>
        <p:txBody>
          <a:bodyPr wrap="none">
            <a:spAutoFit/>
          </a:bodyPr>
          <a:lstStyle/>
          <a:p>
            <a:pPr defTabSz="914353" fontAlgn="base">
              <a:spcBef>
                <a:spcPct val="0"/>
              </a:spcBef>
              <a:spcAft>
                <a:spcPct val="0"/>
              </a:spcAft>
              <a:defRPr/>
            </a:pPr>
            <a:r>
              <a:rPr lang="en-US" sz="3094" b="1" dirty="0">
                <a:solidFill>
                  <a:prstClr val="black"/>
                </a:solidFill>
              </a:rPr>
              <a:t>Distraction</a:t>
            </a:r>
          </a:p>
        </p:txBody>
      </p:sp>
      <p:sp>
        <p:nvSpPr>
          <p:cNvPr id="8" name="Rectangle 7"/>
          <p:cNvSpPr/>
          <p:nvPr/>
        </p:nvSpPr>
        <p:spPr>
          <a:xfrm>
            <a:off x="2039300" y="3964782"/>
            <a:ext cx="2126480" cy="568489"/>
          </a:xfrm>
          <a:prstGeom prst="rect">
            <a:avLst/>
          </a:prstGeom>
        </p:spPr>
        <p:txBody>
          <a:bodyPr wrap="none">
            <a:spAutoFit/>
          </a:bodyPr>
          <a:lstStyle/>
          <a:p>
            <a:pPr defTabSz="914353" fontAlgn="base">
              <a:spcBef>
                <a:spcPct val="0"/>
              </a:spcBef>
              <a:spcAft>
                <a:spcPct val="0"/>
              </a:spcAft>
              <a:defRPr/>
            </a:pPr>
            <a:r>
              <a:rPr lang="en-US" sz="3094" b="1" dirty="0">
                <a:solidFill>
                  <a:prstClr val="black"/>
                </a:solidFill>
              </a:rPr>
              <a:t>Low Value</a:t>
            </a:r>
          </a:p>
        </p:txBody>
      </p:sp>
      <p:sp>
        <p:nvSpPr>
          <p:cNvPr id="9" name="Rectangle 8"/>
          <p:cNvSpPr/>
          <p:nvPr/>
        </p:nvSpPr>
        <p:spPr>
          <a:xfrm>
            <a:off x="8877152" y="2143125"/>
            <a:ext cx="1289135" cy="568489"/>
          </a:xfrm>
          <a:prstGeom prst="rect">
            <a:avLst/>
          </a:prstGeom>
        </p:spPr>
        <p:txBody>
          <a:bodyPr wrap="none">
            <a:spAutoFit/>
          </a:bodyPr>
          <a:lstStyle/>
          <a:p>
            <a:pPr defTabSz="914353" fontAlgn="base">
              <a:spcBef>
                <a:spcPct val="0"/>
              </a:spcBef>
              <a:spcAft>
                <a:spcPct val="0"/>
              </a:spcAft>
              <a:defRPr/>
            </a:pPr>
            <a:r>
              <a:rPr lang="en-US" sz="3094" b="1" dirty="0">
                <a:solidFill>
                  <a:prstClr val="black"/>
                </a:solidFill>
              </a:rPr>
              <a:t>Crisis</a:t>
            </a:r>
          </a:p>
        </p:txBody>
      </p:sp>
      <p:sp>
        <p:nvSpPr>
          <p:cNvPr id="10" name="Rectangle 9"/>
          <p:cNvSpPr/>
          <p:nvPr/>
        </p:nvSpPr>
        <p:spPr>
          <a:xfrm>
            <a:off x="8591449" y="3964781"/>
            <a:ext cx="1882247" cy="568489"/>
          </a:xfrm>
          <a:prstGeom prst="rect">
            <a:avLst/>
          </a:prstGeom>
        </p:spPr>
        <p:txBody>
          <a:bodyPr wrap="none">
            <a:spAutoFit/>
          </a:bodyPr>
          <a:lstStyle/>
          <a:p>
            <a:pPr defTabSz="914353" fontAlgn="base">
              <a:spcBef>
                <a:spcPct val="0"/>
              </a:spcBef>
              <a:spcAft>
                <a:spcPct val="0"/>
              </a:spcAft>
              <a:defRPr/>
            </a:pPr>
            <a:r>
              <a:rPr lang="en-US" sz="3094" b="1" dirty="0">
                <a:solidFill>
                  <a:prstClr val="black"/>
                </a:solidFill>
              </a:rPr>
              <a:t>Strategic</a:t>
            </a:r>
          </a:p>
        </p:txBody>
      </p:sp>
    </p:spTree>
    <p:extLst>
      <p:ext uri="{BB962C8B-B14F-4D97-AF65-F5344CB8AC3E}">
        <p14:creationId xmlns:p14="http://schemas.microsoft.com/office/powerpoint/2010/main" val="3604595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together to create effective meetings</a:t>
            </a:r>
            <a:br>
              <a:rPr lang="en-US" dirty="0" smtClean="0"/>
            </a:br>
            <a:r>
              <a:rPr lang="en-US" sz="1800" dirty="0" smtClean="0"/>
              <a:t>Susan Decker, </a:t>
            </a:r>
            <a:r>
              <a:rPr lang="en-US" sz="1800" dirty="0" err="1" smtClean="0"/>
              <a:t>BoardSource</a:t>
            </a:r>
            <a:endParaRPr lang="en-US" sz="1800" dirty="0"/>
          </a:p>
        </p:txBody>
      </p:sp>
      <p:sp>
        <p:nvSpPr>
          <p:cNvPr id="3" name="Content Placeholder 2"/>
          <p:cNvSpPr>
            <a:spLocks noGrp="1"/>
          </p:cNvSpPr>
          <p:nvPr>
            <p:ph sz="half" idx="1"/>
          </p:nvPr>
        </p:nvSpPr>
        <p:spPr>
          <a:xfrm>
            <a:off x="838200" y="1986455"/>
            <a:ext cx="10515600" cy="4414344"/>
          </a:xfrm>
        </p:spPr>
        <p:txBody>
          <a:bodyPr>
            <a:normAutofit fontScale="62500" lnSpcReduction="20000"/>
          </a:bodyPr>
          <a:lstStyle/>
          <a:p>
            <a:pPr marL="293688" lvl="4" indent="-293688">
              <a:spcBef>
                <a:spcPts val="0"/>
              </a:spcBef>
              <a:spcAft>
                <a:spcPts val="0"/>
              </a:spcAft>
            </a:pPr>
            <a:r>
              <a:rPr lang="en-US" sz="3600" dirty="0" smtClean="0"/>
              <a:t> </a:t>
            </a:r>
            <a:r>
              <a:rPr lang="en-US" sz="4000" dirty="0" smtClean="0"/>
              <a:t>Strategically-focused meetings.</a:t>
            </a:r>
          </a:p>
          <a:p>
            <a:pPr marL="293688" lvl="4" indent="-293688">
              <a:spcBef>
                <a:spcPts val="0"/>
              </a:spcBef>
              <a:spcAft>
                <a:spcPts val="0"/>
              </a:spcAft>
            </a:pPr>
            <a:r>
              <a:rPr lang="en-US" sz="4000" dirty="0"/>
              <a:t> </a:t>
            </a:r>
            <a:r>
              <a:rPr lang="en-US" sz="4000" dirty="0" smtClean="0"/>
              <a:t>Focus on the future, not the past.</a:t>
            </a:r>
            <a:endParaRPr lang="en-US" sz="4000" dirty="0"/>
          </a:p>
          <a:p>
            <a:pPr marL="293688" lvl="4" indent="-293688">
              <a:spcBef>
                <a:spcPts val="0"/>
              </a:spcBef>
              <a:spcAft>
                <a:spcPts val="0"/>
              </a:spcAft>
            </a:pPr>
            <a:r>
              <a:rPr lang="en-US" sz="4000" dirty="0" smtClean="0"/>
              <a:t> Well-prepared meetings.</a:t>
            </a:r>
          </a:p>
          <a:p>
            <a:pPr marL="293688" lvl="4" indent="-293688">
              <a:spcBef>
                <a:spcPts val="0"/>
              </a:spcBef>
              <a:spcAft>
                <a:spcPts val="0"/>
              </a:spcAft>
            </a:pPr>
            <a:r>
              <a:rPr lang="en-US" sz="4000" dirty="0"/>
              <a:t> </a:t>
            </a:r>
            <a:r>
              <a:rPr lang="en-US" sz="4000" dirty="0" smtClean="0"/>
              <a:t>Focused agendas.</a:t>
            </a:r>
          </a:p>
          <a:p>
            <a:pPr marL="293688" lvl="4" indent="-293688">
              <a:spcBef>
                <a:spcPts val="0"/>
              </a:spcBef>
              <a:spcAft>
                <a:spcPts val="0"/>
              </a:spcAft>
            </a:pPr>
            <a:r>
              <a:rPr lang="en-US" sz="4000" dirty="0"/>
              <a:t> </a:t>
            </a:r>
            <a:r>
              <a:rPr lang="en-US" sz="4000" dirty="0" smtClean="0"/>
              <a:t>Frame questions—don’t make statements.</a:t>
            </a:r>
          </a:p>
          <a:p>
            <a:pPr marL="293688" lvl="4" indent="-293688">
              <a:spcBef>
                <a:spcPts val="0"/>
              </a:spcBef>
              <a:spcAft>
                <a:spcPts val="0"/>
              </a:spcAft>
            </a:pPr>
            <a:r>
              <a:rPr lang="en-US" sz="4000" dirty="0"/>
              <a:t> </a:t>
            </a:r>
            <a:r>
              <a:rPr lang="en-US" sz="4000" dirty="0" smtClean="0"/>
              <a:t>Dashboard reporting.</a:t>
            </a:r>
          </a:p>
          <a:p>
            <a:pPr marL="293688" lvl="4" indent="-293688">
              <a:lnSpc>
                <a:spcPct val="120000"/>
              </a:lnSpc>
              <a:spcBef>
                <a:spcPts val="0"/>
              </a:spcBef>
              <a:spcAft>
                <a:spcPts val="0"/>
              </a:spcAft>
            </a:pPr>
            <a:r>
              <a:rPr lang="en-US" sz="4000" dirty="0"/>
              <a:t> </a:t>
            </a:r>
            <a:r>
              <a:rPr lang="en-US" sz="4000" dirty="0" smtClean="0"/>
              <a:t>Provide introverts the opportunity to participate.  Control the extroverts.</a:t>
            </a:r>
          </a:p>
          <a:p>
            <a:pPr marL="293688" lvl="4" indent="-293688">
              <a:spcBef>
                <a:spcPts val="0"/>
              </a:spcBef>
              <a:spcAft>
                <a:spcPts val="0"/>
              </a:spcAft>
            </a:pPr>
            <a:r>
              <a:rPr lang="en-US" sz="4000" dirty="0"/>
              <a:t> </a:t>
            </a:r>
            <a:r>
              <a:rPr lang="en-US" sz="4000" dirty="0" smtClean="0"/>
              <a:t>Assign a devil’s advocate.</a:t>
            </a:r>
          </a:p>
          <a:p>
            <a:pPr marL="293688" lvl="4" indent="-293688">
              <a:spcBef>
                <a:spcPts val="0"/>
              </a:spcBef>
              <a:spcAft>
                <a:spcPts val="0"/>
              </a:spcAft>
            </a:pPr>
            <a:r>
              <a:rPr lang="en-US" sz="4000" dirty="0"/>
              <a:t> </a:t>
            </a:r>
            <a:r>
              <a:rPr lang="en-US" sz="4000" dirty="0" smtClean="0"/>
              <a:t>Committees doing good work.</a:t>
            </a:r>
          </a:p>
          <a:p>
            <a:pPr marL="293688" lvl="4" indent="-293688">
              <a:spcBef>
                <a:spcPts val="0"/>
              </a:spcBef>
              <a:spcAft>
                <a:spcPts val="0"/>
              </a:spcAft>
            </a:pPr>
            <a:r>
              <a:rPr lang="en-US" altLang="en-US" sz="4000" dirty="0" smtClean="0"/>
              <a:t> Structure </a:t>
            </a:r>
            <a:r>
              <a:rPr lang="en-US" altLang="en-US" sz="4000" dirty="0"/>
              <a:t>time for </a:t>
            </a:r>
            <a:r>
              <a:rPr lang="en-US" altLang="en-US" sz="4000" dirty="0" smtClean="0"/>
              <a:t>strategic/meaningful topics.</a:t>
            </a:r>
          </a:p>
          <a:p>
            <a:pPr marL="293688" lvl="4" indent="-293688">
              <a:spcBef>
                <a:spcPts val="0"/>
              </a:spcBef>
              <a:spcAft>
                <a:spcPts val="0"/>
              </a:spcAft>
            </a:pPr>
            <a:r>
              <a:rPr lang="en-US" altLang="en-US" sz="4000" dirty="0"/>
              <a:t> </a:t>
            </a:r>
            <a:r>
              <a:rPr lang="en-US" altLang="en-US" sz="4000" dirty="0" smtClean="0"/>
              <a:t>Use Executive Session as needed.</a:t>
            </a:r>
          </a:p>
          <a:p>
            <a:pPr marL="293688" lvl="4" indent="-293688">
              <a:spcBef>
                <a:spcPts val="0"/>
              </a:spcBef>
              <a:spcAft>
                <a:spcPts val="0"/>
              </a:spcAft>
            </a:pPr>
            <a:r>
              <a:rPr lang="en-US" altLang="en-US" sz="4000" dirty="0"/>
              <a:t> </a:t>
            </a:r>
            <a:r>
              <a:rPr lang="en-US" altLang="en-US" sz="4000" dirty="0" smtClean="0"/>
              <a:t>Regularly evaluate meetings.</a:t>
            </a:r>
            <a:endParaRPr lang="en-US" altLang="en-US" sz="4000" dirty="0"/>
          </a:p>
          <a:p>
            <a:pPr marL="293688" lvl="4" indent="-293688"/>
            <a:endParaRPr lang="en-US" sz="3600" dirty="0" smtClean="0"/>
          </a:p>
        </p:txBody>
      </p:sp>
    </p:spTree>
    <p:extLst>
      <p:ext uri="{BB962C8B-B14F-4D97-AF65-F5344CB8AC3E}">
        <p14:creationId xmlns:p14="http://schemas.microsoft.com/office/powerpoint/2010/main" val="42034916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1037230"/>
            <a:ext cx="11029615" cy="1119116"/>
          </a:xfrm>
        </p:spPr>
        <p:txBody>
          <a:bodyPr>
            <a:normAutofit/>
          </a:bodyPr>
          <a:lstStyle/>
          <a:p>
            <a:pPr lvl="1"/>
            <a:r>
              <a:rPr lang="en-US" sz="4800" dirty="0" smtClean="0">
                <a:latin typeface="+mj-lt"/>
              </a:rPr>
              <a:t>Questions/Concerns?</a:t>
            </a:r>
            <a:endParaRPr lang="en-US" sz="4800" dirty="0">
              <a:latin typeface="+mj-lt"/>
            </a:endParaRPr>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8588822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717963" y="3394365"/>
            <a:ext cx="9144000" cy="2867890"/>
          </a:xfrm>
        </p:spPr>
        <p:txBody>
          <a:bodyPr anchor="ctr">
            <a:noAutofit/>
          </a:bodyPr>
          <a:lstStyle/>
          <a:p>
            <a:pPr algn="ctr"/>
            <a:r>
              <a:rPr lang="en-US" sz="6600" dirty="0" smtClean="0">
                <a:solidFill>
                  <a:schemeClr val="bg1"/>
                </a:solidFill>
              </a:rPr>
              <a:t>Check out </a:t>
            </a:r>
            <a:br>
              <a:rPr lang="en-US" sz="6600" dirty="0" smtClean="0">
                <a:solidFill>
                  <a:schemeClr val="bg1"/>
                </a:solidFill>
              </a:rPr>
            </a:br>
            <a:r>
              <a:rPr lang="en-US" sz="6600" dirty="0" smtClean="0">
                <a:solidFill>
                  <a:schemeClr val="bg1"/>
                </a:solidFill>
              </a:rPr>
              <a:t>www.yournpp.org</a:t>
            </a:r>
            <a:r>
              <a:rPr lang="en-US" sz="3200" dirty="0" smtClean="0">
                <a:solidFill>
                  <a:schemeClr val="bg1"/>
                </a:solidFill>
              </a:rPr>
              <a:t/>
            </a:r>
            <a:br>
              <a:rPr lang="en-US" sz="3200" dirty="0" smtClean="0">
                <a:solidFill>
                  <a:schemeClr val="bg1"/>
                </a:solidFill>
              </a:rPr>
            </a:br>
            <a:r>
              <a:rPr lang="en-US" sz="3200" dirty="0" smtClean="0">
                <a:solidFill>
                  <a:schemeClr val="bg1"/>
                </a:solidFill>
              </a:rPr>
              <a:t> </a:t>
            </a:r>
            <a:endParaRPr lang="en-US" sz="3200" dirty="0">
              <a:solidFill>
                <a:schemeClr val="bg1"/>
              </a:solidFill>
            </a:endParaRPr>
          </a:p>
        </p:txBody>
      </p:sp>
    </p:spTree>
    <p:extLst>
      <p:ext uri="{BB962C8B-B14F-4D97-AF65-F5344CB8AC3E}">
        <p14:creationId xmlns:p14="http://schemas.microsoft.com/office/powerpoint/2010/main" val="10418481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Nonprofit Governance sources</a:t>
            </a:r>
            <a:endParaRPr lang="en-US" dirty="0"/>
          </a:p>
        </p:txBody>
      </p:sp>
      <p:sp>
        <p:nvSpPr>
          <p:cNvPr id="3" name="Content Placeholder 2"/>
          <p:cNvSpPr>
            <a:spLocks noGrp="1"/>
          </p:cNvSpPr>
          <p:nvPr>
            <p:ph idx="1"/>
          </p:nvPr>
        </p:nvSpPr>
        <p:spPr>
          <a:xfrm>
            <a:off x="838200" y="2095501"/>
            <a:ext cx="10515600" cy="4388426"/>
          </a:xfrm>
        </p:spPr>
        <p:txBody>
          <a:bodyPr anchor="t" anchorCtr="0">
            <a:normAutofit fontScale="85000" lnSpcReduction="20000"/>
          </a:bodyPr>
          <a:lstStyle/>
          <a:p>
            <a:r>
              <a:rPr lang="en-US" sz="3000" dirty="0" err="1" smtClean="0"/>
              <a:t>BoardSource</a:t>
            </a:r>
            <a:r>
              <a:rPr lang="en-US" sz="3000" dirty="0" smtClean="0"/>
              <a:t> at </a:t>
            </a:r>
            <a:r>
              <a:rPr lang="en-US" sz="3000" dirty="0" smtClean="0">
                <a:hlinkClick r:id="rId2"/>
              </a:rPr>
              <a:t>www.boardsource.org</a:t>
            </a:r>
            <a:endParaRPr lang="en-US" sz="3000" dirty="0" smtClean="0"/>
          </a:p>
          <a:p>
            <a:pPr lvl="1"/>
            <a:r>
              <a:rPr lang="en-US" sz="3000" dirty="0" err="1" smtClean="0"/>
              <a:t>BoardSource</a:t>
            </a:r>
            <a:r>
              <a:rPr lang="en-US" sz="3000" dirty="0" smtClean="0"/>
              <a:t> “Leading with Intent Index”  </a:t>
            </a:r>
            <a:r>
              <a:rPr lang="en-US" sz="3000" dirty="0" smtClean="0">
                <a:hlinkClick r:id="rId3"/>
              </a:rPr>
              <a:t>www.leadingwithintent.org</a:t>
            </a:r>
            <a:endParaRPr lang="en-US" sz="3000" dirty="0" smtClean="0"/>
          </a:p>
          <a:p>
            <a:r>
              <a:rPr lang="en-US" sz="3000" dirty="0" smtClean="0"/>
              <a:t>Gail Perry at </a:t>
            </a:r>
            <a:r>
              <a:rPr lang="en-US" sz="3000" dirty="0" smtClean="0">
                <a:hlinkClick r:id="rId4"/>
              </a:rPr>
              <a:t>www.gailperry.com</a:t>
            </a:r>
            <a:endParaRPr lang="en-US" sz="3000" dirty="0" smtClean="0"/>
          </a:p>
          <a:p>
            <a:r>
              <a:rPr lang="en-US" sz="3000" dirty="0" smtClean="0"/>
              <a:t>Blue </a:t>
            </a:r>
            <a:r>
              <a:rPr lang="en-US" sz="3000" dirty="0"/>
              <a:t>Avocado:  </a:t>
            </a:r>
            <a:r>
              <a:rPr lang="en-US" sz="3000" dirty="0" smtClean="0">
                <a:hlinkClick r:id="rId5"/>
              </a:rPr>
              <a:t>www.blueavocado.org</a:t>
            </a:r>
            <a:r>
              <a:rPr lang="en-US" sz="3000" dirty="0" smtClean="0"/>
              <a:t>     </a:t>
            </a:r>
          </a:p>
          <a:p>
            <a:r>
              <a:rPr lang="en-US" sz="3000" dirty="0" smtClean="0"/>
              <a:t>National Council of </a:t>
            </a:r>
            <a:r>
              <a:rPr lang="en-US" sz="3000" dirty="0"/>
              <a:t>Nonprofits:  </a:t>
            </a:r>
            <a:r>
              <a:rPr lang="en-US" sz="3000" dirty="0" smtClean="0">
                <a:hlinkClick r:id="rId6"/>
              </a:rPr>
              <a:t>www.councilofnonprofits.org</a:t>
            </a:r>
            <a:r>
              <a:rPr lang="en-US" sz="3000" dirty="0" smtClean="0"/>
              <a:t> </a:t>
            </a:r>
          </a:p>
          <a:p>
            <a:r>
              <a:rPr lang="en-US" sz="3000" dirty="0" err="1" smtClean="0"/>
              <a:t>Bridgespan</a:t>
            </a:r>
            <a:r>
              <a:rPr lang="en-US" sz="3000" dirty="0"/>
              <a:t>:  </a:t>
            </a:r>
            <a:r>
              <a:rPr lang="en-US" sz="3000" dirty="0" smtClean="0">
                <a:hlinkClick r:id="rId7"/>
              </a:rPr>
              <a:t>www.bridgespan.org</a:t>
            </a:r>
            <a:r>
              <a:rPr lang="en-US" sz="3000" dirty="0" smtClean="0"/>
              <a:t>  </a:t>
            </a:r>
          </a:p>
          <a:p>
            <a:r>
              <a:rPr lang="en-US" sz="3000" dirty="0" err="1" smtClean="0"/>
              <a:t>CompassPoint</a:t>
            </a:r>
            <a:r>
              <a:rPr lang="en-US" sz="3000" dirty="0" smtClean="0"/>
              <a:t>:  </a:t>
            </a:r>
            <a:r>
              <a:rPr lang="en-US" sz="3000" dirty="0" smtClean="0">
                <a:hlinkClick r:id="rId8"/>
              </a:rPr>
              <a:t>www.compasspoint.org/underdeveloped</a:t>
            </a:r>
            <a:endParaRPr lang="en-US" sz="3000" dirty="0" smtClean="0"/>
          </a:p>
          <a:p>
            <a:pPr marL="228594" lvl="2">
              <a:spcBef>
                <a:spcPts val="1000"/>
              </a:spcBef>
            </a:pPr>
            <a:r>
              <a:rPr lang="en-US" sz="3000" dirty="0" smtClean="0"/>
              <a:t>National Center for Charitable Statistics:  </a:t>
            </a:r>
            <a:r>
              <a:rPr lang="en-US" sz="3000" dirty="0" smtClean="0">
                <a:hlinkClick r:id="rId9"/>
              </a:rPr>
              <a:t>www.nccsweb.urban.org</a:t>
            </a:r>
            <a:endParaRPr lang="en-US" sz="3000" dirty="0" smtClean="0"/>
          </a:p>
          <a:p>
            <a:pPr marL="228594" lvl="2">
              <a:spcBef>
                <a:spcPts val="1000"/>
              </a:spcBef>
            </a:pPr>
            <a:r>
              <a:rPr lang="en-US" sz="3000" dirty="0"/>
              <a:t>Giving USA:  </a:t>
            </a:r>
            <a:r>
              <a:rPr lang="en-US" sz="3000" dirty="0" smtClean="0">
                <a:hlinkClick r:id="rId10"/>
              </a:rPr>
              <a:t>www.givingusa.org</a:t>
            </a:r>
            <a:endParaRPr lang="en-US" sz="3000" dirty="0" smtClean="0"/>
          </a:p>
          <a:p>
            <a:pPr marL="0" lvl="2" indent="0">
              <a:spcBef>
                <a:spcPts val="1000"/>
              </a:spcBef>
              <a:buNone/>
            </a:pPr>
            <a:endParaRPr lang="en-US" sz="3000" dirty="0" smtClean="0"/>
          </a:p>
          <a:p>
            <a:pPr marL="0" indent="0">
              <a:buNone/>
            </a:pPr>
            <a:endParaRPr lang="en-US" sz="3200" dirty="0"/>
          </a:p>
        </p:txBody>
      </p:sp>
    </p:spTree>
    <p:extLst>
      <p:ext uri="{BB962C8B-B14F-4D97-AF65-F5344CB8AC3E}">
        <p14:creationId xmlns:p14="http://schemas.microsoft.com/office/powerpoint/2010/main" val="15484950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Board of Directors</a:t>
            </a:r>
            <a:br>
              <a:rPr lang="en-US" dirty="0" smtClean="0"/>
            </a:br>
            <a:r>
              <a:rPr lang="en-US" sz="1800" dirty="0" err="1" smtClean="0"/>
              <a:t>BoardSource</a:t>
            </a:r>
            <a:endParaRPr lang="en-US" sz="1800" dirty="0"/>
          </a:p>
        </p:txBody>
      </p:sp>
      <p:sp>
        <p:nvSpPr>
          <p:cNvPr id="4" name="Rectangle 3"/>
          <p:cNvSpPr txBox="1">
            <a:spLocks noChangeArrowheads="1"/>
          </p:cNvSpPr>
          <p:nvPr/>
        </p:nvSpPr>
        <p:spPr>
          <a:xfrm>
            <a:off x="838200" y="1825625"/>
            <a:ext cx="10515600" cy="4351338"/>
          </a:xfrm>
          <a:prstGeom prst="rect">
            <a:avLst/>
          </a:prstGeom>
          <a:solidFill>
            <a:schemeClr val="bg1"/>
          </a:solidFill>
        </p:spPr>
        <p:txBody>
          <a:bodyPr vert="horz" lIns="91440" tIns="45720" rIns="91440" bIns="45720" rtlCol="0">
            <a:normAutofit/>
          </a:bodyPr>
          <a:lstStyle>
            <a:lvl1pPr marL="228594" indent="-228594" algn="l" defTabSz="914377" rtl="0" eaLnBrk="1" latinLnBrk="0" hangingPunct="1">
              <a:lnSpc>
                <a:spcPct val="90000"/>
              </a:lnSpc>
              <a:spcBef>
                <a:spcPts val="1000"/>
              </a:spcBef>
              <a:buFontTx/>
              <a:buBlip>
                <a:blip r:embed="rId3"/>
              </a:buBlip>
              <a:defRPr sz="2800" kern="1200">
                <a:solidFill>
                  <a:srgbClr val="245B60"/>
                </a:solidFill>
                <a:latin typeface="Borgia Pro" panose="02020605060306020A03" pitchFamily="18" charset="0"/>
                <a:ea typeface="+mn-ea"/>
                <a:cs typeface="+mn-cs"/>
              </a:defRPr>
            </a:lvl1pPr>
            <a:lvl2pPr marL="685783" indent="-228594" algn="l" defTabSz="914377" rtl="0" eaLnBrk="1" latinLnBrk="0" hangingPunct="1">
              <a:lnSpc>
                <a:spcPct val="90000"/>
              </a:lnSpc>
              <a:spcBef>
                <a:spcPts val="500"/>
              </a:spcBef>
              <a:buFontTx/>
              <a:buBlip>
                <a:blip r:embed="rId3"/>
              </a:buBlip>
              <a:defRPr sz="2400" kern="1200">
                <a:solidFill>
                  <a:srgbClr val="245B60"/>
                </a:solidFill>
                <a:latin typeface="Borgia Pro" panose="02020605060306020A03" pitchFamily="18" charset="0"/>
                <a:ea typeface="+mn-ea"/>
                <a:cs typeface="+mn-cs"/>
              </a:defRPr>
            </a:lvl2pPr>
            <a:lvl3pPr marL="1142971" indent="-228594" algn="l" defTabSz="914377" rtl="0" eaLnBrk="1" latinLnBrk="0" hangingPunct="1">
              <a:lnSpc>
                <a:spcPct val="90000"/>
              </a:lnSpc>
              <a:spcBef>
                <a:spcPts val="500"/>
              </a:spcBef>
              <a:buFontTx/>
              <a:buBlip>
                <a:blip r:embed="rId3"/>
              </a:buBlip>
              <a:defRPr sz="2000" kern="1200">
                <a:solidFill>
                  <a:srgbClr val="245B60"/>
                </a:solidFill>
                <a:latin typeface="Borgia Pro" panose="02020605060306020A03" pitchFamily="18" charset="0"/>
                <a:ea typeface="+mn-ea"/>
                <a:cs typeface="+mn-cs"/>
              </a:defRPr>
            </a:lvl3pPr>
            <a:lvl4pPr marL="1600160" indent="-228594" algn="l" defTabSz="914377" rtl="0" eaLnBrk="1" latinLnBrk="0" hangingPunct="1">
              <a:lnSpc>
                <a:spcPct val="90000"/>
              </a:lnSpc>
              <a:spcBef>
                <a:spcPts val="500"/>
              </a:spcBef>
              <a:buFontTx/>
              <a:buBlip>
                <a:blip r:embed="rId3"/>
              </a:buBlip>
              <a:defRPr sz="1800" kern="1200">
                <a:solidFill>
                  <a:srgbClr val="245B60"/>
                </a:solidFill>
                <a:latin typeface="Borgia Pro" panose="02020605060306020A03" pitchFamily="18" charset="0"/>
                <a:ea typeface="+mn-ea"/>
                <a:cs typeface="+mn-cs"/>
              </a:defRPr>
            </a:lvl4pPr>
            <a:lvl5pPr marL="2057349" indent="-228594" algn="l" defTabSz="914377" rtl="0" eaLnBrk="1" latinLnBrk="0" hangingPunct="1">
              <a:lnSpc>
                <a:spcPct val="90000"/>
              </a:lnSpc>
              <a:spcBef>
                <a:spcPts val="500"/>
              </a:spcBef>
              <a:buFontTx/>
              <a:buBlip>
                <a:blip r:embed="rId3"/>
              </a:buBlip>
              <a:defRPr sz="1800" kern="1200">
                <a:solidFill>
                  <a:srgbClr val="245B60"/>
                </a:solidFill>
                <a:latin typeface="Borgia Pro" panose="02020605060306020A03" pitchFamily="18" charset="0"/>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altLang="en-US" sz="2400" dirty="0">
              <a:solidFill>
                <a:srgbClr val="663300"/>
              </a:solidFill>
            </a:endParaRPr>
          </a:p>
        </p:txBody>
      </p:sp>
      <p:sp>
        <p:nvSpPr>
          <p:cNvPr id="5" name="Rectangle 4"/>
          <p:cNvSpPr/>
          <p:nvPr/>
        </p:nvSpPr>
        <p:spPr>
          <a:xfrm>
            <a:off x="838200" y="1779687"/>
            <a:ext cx="10515600" cy="4154984"/>
          </a:xfrm>
          <a:prstGeom prst="rect">
            <a:avLst/>
          </a:prstGeom>
        </p:spPr>
        <p:txBody>
          <a:bodyPr wrap="square">
            <a:spAutoFit/>
          </a:bodyPr>
          <a:lstStyle/>
          <a:p>
            <a:pPr algn="ctr"/>
            <a:r>
              <a:rPr lang="en-US" sz="4400" dirty="0"/>
              <a:t>A nonprofit governing board is expected to represent the public trust by ensuring that the organization carries out the purposes for which it was established and as expressed in its mission statement and that it does so in a responsible and accountable fashion. </a:t>
            </a:r>
            <a:endParaRPr lang="en-US" sz="4400" dirty="0">
              <a:solidFill>
                <a:srgbClr val="245B60"/>
              </a:solidFill>
              <a:latin typeface="Borgia Pro" panose="02020605060306020A03" pitchFamily="18" charset="0"/>
              <a:cs typeface="Uniform Condensed"/>
            </a:endParaRPr>
          </a:p>
        </p:txBody>
      </p:sp>
    </p:spTree>
    <p:extLst>
      <p:ext uri="{BB962C8B-B14F-4D97-AF65-F5344CB8AC3E}">
        <p14:creationId xmlns:p14="http://schemas.microsoft.com/office/powerpoint/2010/main" val="3319367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stCondLst>
                                            <p:cond delay="0"/>
                                          </p:stCondLst>
                                        </p:cTn>
                                        <p:tgtEl>
                                          <p:spTgt spid="4">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nodePh="1">
                                  <p:stCondLst>
                                    <p:cond delay="0"/>
                                  </p:stCondLst>
                                  <p:endCondLst>
                                    <p:cond evt="begin" delay="0">
                                      <p:tn val="10"/>
                                    </p:cond>
                                  </p:end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
                                          <p:stCondLst>
                                            <p:cond delay="0"/>
                                          </p:stCondLst>
                                        </p:cTn>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Duties of Board Members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altLang="en-US" sz="3200" dirty="0" smtClean="0"/>
              <a:t>Act </a:t>
            </a:r>
            <a:r>
              <a:rPr lang="en-US" altLang="en-US" sz="3200" dirty="0"/>
              <a:t>in Accordance With Legal Standards</a:t>
            </a:r>
          </a:p>
          <a:p>
            <a:r>
              <a:rPr lang="en-US" altLang="en-US" sz="3200" dirty="0"/>
              <a:t> </a:t>
            </a:r>
            <a:r>
              <a:rPr lang="en-US" altLang="en-US" sz="3200" dirty="0" smtClean="0"/>
              <a:t> Duty </a:t>
            </a:r>
            <a:r>
              <a:rPr lang="en-US" altLang="en-US" sz="3200" dirty="0"/>
              <a:t>of </a:t>
            </a:r>
            <a:r>
              <a:rPr lang="en-US" altLang="en-US" sz="3200" dirty="0" smtClean="0"/>
              <a:t>Care</a:t>
            </a:r>
          </a:p>
          <a:p>
            <a:pPr lvl="2"/>
            <a:r>
              <a:rPr lang="en-US" altLang="en-US" sz="3200" dirty="0" smtClean="0"/>
              <a:t> Stay </a:t>
            </a:r>
            <a:r>
              <a:rPr lang="en-US" altLang="en-US" sz="3200" dirty="0"/>
              <a:t>informed and ask </a:t>
            </a:r>
            <a:r>
              <a:rPr lang="en-US" altLang="en-US" sz="3200" dirty="0" smtClean="0"/>
              <a:t>questions</a:t>
            </a:r>
          </a:p>
          <a:p>
            <a:pPr marL="228600" lvl="2" indent="-227013">
              <a:tabLst>
                <a:tab pos="114300" algn="l"/>
              </a:tabLst>
            </a:pPr>
            <a:r>
              <a:rPr lang="en-US" altLang="en-US" sz="3200" dirty="0" smtClean="0"/>
              <a:t> Duty of Loyalty</a:t>
            </a:r>
          </a:p>
          <a:p>
            <a:pPr marL="1211263" lvl="4" indent="-274638"/>
            <a:r>
              <a:rPr lang="en-US" altLang="en-US" sz="3200" dirty="0" smtClean="0"/>
              <a:t> Show </a:t>
            </a:r>
            <a:r>
              <a:rPr lang="en-US" altLang="en-US" sz="3200" dirty="0"/>
              <a:t>undivided allegiance to organization’s </a:t>
            </a:r>
            <a:r>
              <a:rPr lang="en-US" altLang="en-US" sz="3200" dirty="0" smtClean="0"/>
              <a:t>welfare</a:t>
            </a:r>
          </a:p>
          <a:p>
            <a:pPr marL="228600" lvl="4" indent="-227013"/>
            <a:r>
              <a:rPr lang="en-US" altLang="en-US" sz="3200" dirty="0" smtClean="0"/>
              <a:t>  Duty </a:t>
            </a:r>
            <a:r>
              <a:rPr lang="en-US" altLang="en-US" sz="3200" dirty="0"/>
              <a:t>of </a:t>
            </a:r>
            <a:r>
              <a:rPr lang="en-US" altLang="en-US" sz="3200" dirty="0" smtClean="0"/>
              <a:t>Obedience</a:t>
            </a:r>
          </a:p>
          <a:p>
            <a:pPr marL="1143000" lvl="4" indent="-228600"/>
            <a:r>
              <a:rPr lang="en-US" altLang="en-US" sz="3200" dirty="0" smtClean="0"/>
              <a:t> Stay </a:t>
            </a:r>
            <a:r>
              <a:rPr lang="en-US" altLang="en-US" sz="3200" dirty="0"/>
              <a:t>faithful to the organization’s mission</a:t>
            </a:r>
          </a:p>
        </p:txBody>
      </p:sp>
    </p:spTree>
    <p:extLst>
      <p:ext uri="{BB962C8B-B14F-4D97-AF65-F5344CB8AC3E}">
        <p14:creationId xmlns:p14="http://schemas.microsoft.com/office/powerpoint/2010/main" val="1179767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 Basic Roles and Responsibilities</a:t>
            </a:r>
            <a:br>
              <a:rPr lang="en-US" dirty="0" smtClean="0"/>
            </a:br>
            <a:r>
              <a:rPr lang="en-US" sz="1800" dirty="0" err="1" smtClean="0"/>
              <a:t>BoardSource</a:t>
            </a:r>
            <a:endParaRPr lang="en-US" sz="1800" dirty="0"/>
          </a:p>
        </p:txBody>
      </p:sp>
      <p:sp>
        <p:nvSpPr>
          <p:cNvPr id="3" name="Content Placeholder 2"/>
          <p:cNvSpPr>
            <a:spLocks noGrp="1"/>
          </p:cNvSpPr>
          <p:nvPr>
            <p:ph idx="1"/>
          </p:nvPr>
        </p:nvSpPr>
        <p:spPr/>
        <p:txBody>
          <a:bodyPr anchor="t" anchorCtr="0">
            <a:noAutofit/>
          </a:bodyPr>
          <a:lstStyle/>
          <a:p>
            <a:pPr>
              <a:spcBef>
                <a:spcPts val="0"/>
              </a:spcBef>
              <a:spcAft>
                <a:spcPts val="0"/>
              </a:spcAft>
            </a:pPr>
            <a:r>
              <a:rPr lang="en-US" sz="2800" dirty="0"/>
              <a:t>1. Determine mission and </a:t>
            </a:r>
            <a:r>
              <a:rPr lang="en-US" sz="2800" dirty="0" smtClean="0"/>
              <a:t>purpose and advocate for them. </a:t>
            </a:r>
          </a:p>
          <a:p>
            <a:pPr>
              <a:spcBef>
                <a:spcPts val="0"/>
              </a:spcBef>
              <a:spcAft>
                <a:spcPts val="0"/>
              </a:spcAft>
            </a:pPr>
            <a:r>
              <a:rPr lang="en-US" sz="2800" dirty="0" smtClean="0"/>
              <a:t>2</a:t>
            </a:r>
            <a:r>
              <a:rPr lang="en-US" sz="2800" dirty="0"/>
              <a:t>. Select the chief executive. </a:t>
            </a:r>
            <a:endParaRPr lang="en-US" sz="2800" dirty="0" smtClean="0"/>
          </a:p>
          <a:p>
            <a:pPr>
              <a:spcBef>
                <a:spcPts val="0"/>
              </a:spcBef>
              <a:spcAft>
                <a:spcPts val="0"/>
              </a:spcAft>
            </a:pPr>
            <a:r>
              <a:rPr lang="en-US" sz="2800" dirty="0" smtClean="0"/>
              <a:t>3</a:t>
            </a:r>
            <a:r>
              <a:rPr lang="en-US" sz="2800" dirty="0"/>
              <a:t>. Support and evaluate the chief executive. </a:t>
            </a:r>
            <a:endParaRPr lang="en-US" sz="2800" dirty="0" smtClean="0"/>
          </a:p>
          <a:p>
            <a:pPr>
              <a:spcBef>
                <a:spcPts val="0"/>
              </a:spcBef>
              <a:spcAft>
                <a:spcPts val="0"/>
              </a:spcAft>
            </a:pPr>
            <a:r>
              <a:rPr lang="en-US" sz="2800" dirty="0" smtClean="0"/>
              <a:t>4</a:t>
            </a:r>
            <a:r>
              <a:rPr lang="en-US" sz="2800" dirty="0"/>
              <a:t>. Ensure effective planning. </a:t>
            </a:r>
            <a:endParaRPr lang="en-US" sz="2800" dirty="0" smtClean="0"/>
          </a:p>
          <a:p>
            <a:pPr>
              <a:spcBef>
                <a:spcPts val="0"/>
              </a:spcBef>
              <a:spcAft>
                <a:spcPts val="0"/>
              </a:spcAft>
            </a:pPr>
            <a:r>
              <a:rPr lang="en-US" sz="2800" dirty="0" smtClean="0"/>
              <a:t>5. </a:t>
            </a:r>
            <a:r>
              <a:rPr lang="en-US" sz="2800" dirty="0"/>
              <a:t>Monitor and strengthen programs and services. </a:t>
            </a:r>
            <a:endParaRPr lang="en-US" sz="2800" dirty="0" smtClean="0"/>
          </a:p>
          <a:p>
            <a:pPr>
              <a:spcBef>
                <a:spcPts val="0"/>
              </a:spcBef>
              <a:spcAft>
                <a:spcPts val="0"/>
              </a:spcAft>
            </a:pPr>
            <a:r>
              <a:rPr lang="en-US" sz="2800" dirty="0" smtClean="0"/>
              <a:t>6</a:t>
            </a:r>
            <a:r>
              <a:rPr lang="en-US" sz="2800" dirty="0"/>
              <a:t>. Ensure adequate financial resources. </a:t>
            </a:r>
            <a:endParaRPr lang="en-US" sz="2800" dirty="0" smtClean="0"/>
          </a:p>
          <a:p>
            <a:pPr>
              <a:spcBef>
                <a:spcPts val="0"/>
              </a:spcBef>
              <a:spcAft>
                <a:spcPts val="0"/>
              </a:spcAft>
            </a:pPr>
            <a:r>
              <a:rPr lang="en-US" sz="2800" dirty="0" smtClean="0"/>
              <a:t>7</a:t>
            </a:r>
            <a:r>
              <a:rPr lang="en-US" sz="2800" dirty="0"/>
              <a:t>. Protect assets and provide proper financial oversight. </a:t>
            </a:r>
            <a:endParaRPr lang="en-US" sz="2800" dirty="0" smtClean="0"/>
          </a:p>
          <a:p>
            <a:pPr>
              <a:spcBef>
                <a:spcPts val="0"/>
              </a:spcBef>
              <a:spcAft>
                <a:spcPts val="0"/>
              </a:spcAft>
            </a:pPr>
            <a:r>
              <a:rPr lang="en-US" sz="2800" dirty="0" smtClean="0"/>
              <a:t>8</a:t>
            </a:r>
            <a:r>
              <a:rPr lang="en-US" sz="2800" dirty="0"/>
              <a:t>. Build a competent </a:t>
            </a:r>
            <a:r>
              <a:rPr lang="en-US" sz="2800" dirty="0" smtClean="0"/>
              <a:t>Board</a:t>
            </a:r>
            <a:r>
              <a:rPr lang="en-US" sz="2800" dirty="0"/>
              <a:t>. </a:t>
            </a:r>
            <a:endParaRPr lang="en-US" sz="2800" dirty="0" smtClean="0"/>
          </a:p>
          <a:p>
            <a:pPr>
              <a:spcBef>
                <a:spcPts val="0"/>
              </a:spcBef>
              <a:spcAft>
                <a:spcPts val="0"/>
              </a:spcAft>
            </a:pPr>
            <a:r>
              <a:rPr lang="en-US" sz="2800" dirty="0" smtClean="0"/>
              <a:t>9</a:t>
            </a:r>
            <a:r>
              <a:rPr lang="en-US" sz="2800" dirty="0"/>
              <a:t>. Ensure legal and ethical integrity. </a:t>
            </a:r>
            <a:endParaRPr lang="en-US" sz="2800" dirty="0" smtClean="0"/>
          </a:p>
          <a:p>
            <a:pPr>
              <a:spcBef>
                <a:spcPts val="0"/>
              </a:spcBef>
              <a:spcAft>
                <a:spcPts val="0"/>
              </a:spcAft>
            </a:pPr>
            <a:r>
              <a:rPr lang="en-US" sz="2800" dirty="0" smtClean="0"/>
              <a:t>10</a:t>
            </a:r>
            <a:r>
              <a:rPr lang="en-US" sz="2800" dirty="0"/>
              <a:t>. Enhance the organization's public standing. </a:t>
            </a:r>
            <a:endParaRPr lang="en-US" sz="2800" dirty="0" smtClean="0"/>
          </a:p>
        </p:txBody>
      </p:sp>
    </p:spTree>
    <p:extLst>
      <p:ext uri="{BB962C8B-B14F-4D97-AF65-F5344CB8AC3E}">
        <p14:creationId xmlns:p14="http://schemas.microsoft.com/office/powerpoint/2010/main" val="4026044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581192" y="1924050"/>
            <a:ext cx="11029615" cy="4286250"/>
          </a:xfrm>
        </p:spPr>
        <p:txBody>
          <a:bodyPr anchor="t" anchorCtr="0">
            <a:normAutofit fontScale="62500" lnSpcReduction="20000"/>
          </a:bodyPr>
          <a:lstStyle/>
          <a:p>
            <a:pPr marL="296863" lvl="1" indent="-227013">
              <a:lnSpc>
                <a:spcPct val="120000"/>
              </a:lnSpc>
              <a:spcBef>
                <a:spcPts val="0"/>
              </a:spcBef>
              <a:spcAft>
                <a:spcPts val="0"/>
              </a:spcAft>
            </a:pPr>
            <a:r>
              <a:rPr lang="en-US" sz="3200" dirty="0" smtClean="0"/>
              <a:t>Boards are dependent on </a:t>
            </a:r>
            <a:r>
              <a:rPr lang="en-US" sz="3200" dirty="0"/>
              <a:t>management for all of the </a:t>
            </a:r>
            <a:r>
              <a:rPr lang="en-US" sz="3200" dirty="0" smtClean="0"/>
              <a:t>information.</a:t>
            </a:r>
          </a:p>
          <a:p>
            <a:pPr marL="296863" lvl="1" indent="-227013">
              <a:lnSpc>
                <a:spcPct val="120000"/>
              </a:lnSpc>
              <a:spcBef>
                <a:spcPts val="0"/>
              </a:spcBef>
              <a:spcAft>
                <a:spcPts val="0"/>
              </a:spcAft>
            </a:pPr>
            <a:r>
              <a:rPr lang="en-US" sz="3200" dirty="0" smtClean="0"/>
              <a:t>Members </a:t>
            </a:r>
            <a:r>
              <a:rPr lang="en-US" sz="3200" dirty="0"/>
              <a:t>are often unfamiliar with nonprofit </a:t>
            </a:r>
            <a:r>
              <a:rPr lang="en-US" sz="3200" dirty="0" smtClean="0"/>
              <a:t>management and governance.</a:t>
            </a:r>
            <a:endParaRPr lang="en-US" sz="3200" dirty="0"/>
          </a:p>
          <a:p>
            <a:pPr marL="296863" lvl="1" indent="-227013">
              <a:lnSpc>
                <a:spcPct val="120000"/>
              </a:lnSpc>
              <a:spcBef>
                <a:spcPts val="0"/>
              </a:spcBef>
              <a:spcAft>
                <a:spcPts val="0"/>
              </a:spcAft>
            </a:pPr>
            <a:r>
              <a:rPr lang="en-US" sz="3200" dirty="0" smtClean="0"/>
              <a:t>Members are volunteers with limited </a:t>
            </a:r>
            <a:r>
              <a:rPr lang="en-US" sz="3200" dirty="0"/>
              <a:t>time.</a:t>
            </a:r>
          </a:p>
          <a:p>
            <a:pPr marL="296863" lvl="1" indent="-227013">
              <a:lnSpc>
                <a:spcPct val="120000"/>
              </a:lnSpc>
              <a:spcBef>
                <a:spcPts val="0"/>
              </a:spcBef>
              <a:spcAft>
                <a:spcPts val="0"/>
              </a:spcAft>
            </a:pPr>
            <a:r>
              <a:rPr lang="en-US" sz="3200" dirty="0" smtClean="0"/>
              <a:t>CEO is too assertive or not wanting Board input.</a:t>
            </a:r>
          </a:p>
          <a:p>
            <a:pPr marL="296863" lvl="1" indent="-227013">
              <a:lnSpc>
                <a:spcPct val="120000"/>
              </a:lnSpc>
              <a:spcBef>
                <a:spcPts val="0"/>
              </a:spcBef>
              <a:spcAft>
                <a:spcPts val="0"/>
              </a:spcAft>
            </a:pPr>
            <a:r>
              <a:rPr lang="en-US" sz="3200" dirty="0" smtClean="0"/>
              <a:t>Risk aversion.</a:t>
            </a:r>
          </a:p>
          <a:p>
            <a:pPr marL="296863" lvl="1" indent="-227013">
              <a:lnSpc>
                <a:spcPct val="120000"/>
              </a:lnSpc>
              <a:spcBef>
                <a:spcPts val="0"/>
              </a:spcBef>
              <a:spcAft>
                <a:spcPts val="0"/>
              </a:spcAft>
            </a:pPr>
            <a:r>
              <a:rPr lang="en-US" sz="3200" dirty="0" smtClean="0"/>
              <a:t>Unrelated personal experiences from the for-profit sector.</a:t>
            </a:r>
            <a:endParaRPr lang="en-US" sz="3200" dirty="0"/>
          </a:p>
          <a:p>
            <a:pPr marL="296863" lvl="1" indent="-227013">
              <a:lnSpc>
                <a:spcPct val="120000"/>
              </a:lnSpc>
              <a:spcBef>
                <a:spcPts val="0"/>
              </a:spcBef>
              <a:spcAft>
                <a:spcPts val="0"/>
              </a:spcAft>
            </a:pPr>
            <a:r>
              <a:rPr lang="en-US" sz="3200" dirty="0" smtClean="0"/>
              <a:t>Little consequence to decision-making process.  Lack of accountability or perspective.</a:t>
            </a:r>
            <a:endParaRPr lang="en-US" sz="3200" dirty="0"/>
          </a:p>
          <a:p>
            <a:pPr marL="296863" lvl="1" indent="-227013">
              <a:lnSpc>
                <a:spcPct val="120000"/>
              </a:lnSpc>
              <a:spcBef>
                <a:spcPts val="0"/>
              </a:spcBef>
              <a:spcAft>
                <a:spcPts val="0"/>
              </a:spcAft>
            </a:pPr>
            <a:r>
              <a:rPr lang="en-US" sz="3200" dirty="0" smtClean="0"/>
              <a:t>Members avoiding tension </a:t>
            </a:r>
            <a:r>
              <a:rPr lang="en-US" sz="3200" dirty="0"/>
              <a:t>and conflict</a:t>
            </a:r>
            <a:r>
              <a:rPr lang="en-US" sz="3200" dirty="0" smtClean="0"/>
              <a:t>.</a:t>
            </a:r>
          </a:p>
          <a:p>
            <a:pPr marL="296863" lvl="1" indent="-227013">
              <a:lnSpc>
                <a:spcPct val="120000"/>
              </a:lnSpc>
              <a:spcBef>
                <a:spcPts val="0"/>
              </a:spcBef>
              <a:spcAft>
                <a:spcPts val="0"/>
              </a:spcAft>
            </a:pPr>
            <a:r>
              <a:rPr lang="en-US" sz="3200" dirty="0" smtClean="0"/>
              <a:t>Influential stakeholders improperly influencing members or staff (founders, retired Board, etc.)</a:t>
            </a:r>
          </a:p>
          <a:p>
            <a:pPr marL="296863" lvl="1" indent="-227013">
              <a:lnSpc>
                <a:spcPct val="120000"/>
              </a:lnSpc>
              <a:spcBef>
                <a:spcPts val="0"/>
              </a:spcBef>
              <a:spcAft>
                <a:spcPts val="0"/>
              </a:spcAft>
            </a:pPr>
            <a:r>
              <a:rPr lang="en-US" sz="3200" dirty="0" smtClean="0"/>
              <a:t>Board has difficulty working as a team.</a:t>
            </a:r>
          </a:p>
          <a:p>
            <a:pPr marL="296863" lvl="1" indent="-227013">
              <a:lnSpc>
                <a:spcPct val="120000"/>
              </a:lnSpc>
              <a:spcBef>
                <a:spcPts val="0"/>
              </a:spcBef>
              <a:spcAft>
                <a:spcPts val="0"/>
              </a:spcAft>
            </a:pPr>
            <a:r>
              <a:rPr lang="en-US" sz="3200" dirty="0" smtClean="0"/>
              <a:t>Board doesn’t truly understand the work of the organization.</a:t>
            </a:r>
          </a:p>
          <a:p>
            <a:pPr marL="296863" lvl="1" indent="-227013">
              <a:lnSpc>
                <a:spcPct val="120000"/>
              </a:lnSpc>
              <a:spcBef>
                <a:spcPts val="0"/>
              </a:spcBef>
              <a:spcAft>
                <a:spcPts val="0"/>
              </a:spcAft>
            </a:pPr>
            <a:r>
              <a:rPr lang="en-US" sz="3200" dirty="0" smtClean="0"/>
              <a:t>Board doesn’t focus strategically.</a:t>
            </a:r>
          </a:p>
          <a:p>
            <a:pPr marL="296863" lvl="1" indent="-227013">
              <a:lnSpc>
                <a:spcPct val="120000"/>
              </a:lnSpc>
              <a:spcBef>
                <a:spcPts val="0"/>
              </a:spcBef>
              <a:spcAft>
                <a:spcPts val="0"/>
              </a:spcAft>
            </a:pPr>
            <a:r>
              <a:rPr lang="en-US" sz="3200" dirty="0" smtClean="0"/>
              <a:t>Special issues with member-based organizations.</a:t>
            </a:r>
          </a:p>
          <a:p>
            <a:pPr marL="296863" lvl="1" indent="-227013"/>
            <a:endParaRPr lang="en-US" sz="3200" dirty="0"/>
          </a:p>
          <a:p>
            <a:endParaRPr lang="en-US" sz="2000" dirty="0"/>
          </a:p>
        </p:txBody>
      </p:sp>
      <p:sp>
        <p:nvSpPr>
          <p:cNvPr id="3" name="Title 2"/>
          <p:cNvSpPr>
            <a:spLocks noGrp="1"/>
          </p:cNvSpPr>
          <p:nvPr>
            <p:ph type="title"/>
          </p:nvPr>
        </p:nvSpPr>
        <p:spPr/>
        <p:txBody>
          <a:bodyPr>
            <a:normAutofit/>
          </a:bodyPr>
          <a:lstStyle/>
          <a:p>
            <a:r>
              <a:rPr lang="en-US" dirty="0" smtClean="0"/>
              <a:t>Challenges to Effective Governance</a:t>
            </a:r>
            <a:endParaRPr lang="en-US" dirty="0"/>
          </a:p>
        </p:txBody>
      </p:sp>
    </p:spTree>
    <p:extLst>
      <p:ext uri="{BB962C8B-B14F-4D97-AF65-F5344CB8AC3E}">
        <p14:creationId xmlns:p14="http://schemas.microsoft.com/office/powerpoint/2010/main" val="2289136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3" y="824908"/>
            <a:ext cx="11029616" cy="622892"/>
          </a:xfrm>
        </p:spPr>
        <p:txBody>
          <a:bodyPr>
            <a:noAutofit/>
          </a:bodyPr>
          <a:lstStyle/>
          <a:p>
            <a:r>
              <a:rPr lang="en-US" sz="3600" dirty="0" smtClean="0"/>
              <a:t>Engaged Board/CEO Relationship</a:t>
            </a:r>
            <a:endParaRPr lang="en-US" sz="1600" dirty="0"/>
          </a:p>
        </p:txBody>
      </p:sp>
      <p:pic>
        <p:nvPicPr>
          <p:cNvPr id="4"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190750" y="1533568"/>
            <a:ext cx="7542572" cy="5191712"/>
          </a:xfrm>
        </p:spPr>
      </p:pic>
    </p:spTree>
    <p:extLst>
      <p:ext uri="{BB962C8B-B14F-4D97-AF65-F5344CB8AC3E}">
        <p14:creationId xmlns:p14="http://schemas.microsoft.com/office/powerpoint/2010/main" val="4293940292"/>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Brand Colors">
      <a:dk1>
        <a:srgbClr val="01243B"/>
      </a:dk1>
      <a:lt1>
        <a:sysClr val="window" lastClr="FFFFFF"/>
      </a:lt1>
      <a:dk2>
        <a:srgbClr val="01243B"/>
      </a:dk2>
      <a:lt2>
        <a:srgbClr val="C5C5C5"/>
      </a:lt2>
      <a:accent1>
        <a:srgbClr val="5288DB"/>
      </a:accent1>
      <a:accent2>
        <a:srgbClr val="71C42B"/>
      </a:accent2>
      <a:accent3>
        <a:srgbClr val="F2F39E"/>
      </a:accent3>
      <a:accent4>
        <a:srgbClr val="C5C5C5"/>
      </a:accent4>
      <a:accent5>
        <a:srgbClr val="9DA7B2"/>
      </a:accent5>
      <a:accent6>
        <a:srgbClr val="5288DB"/>
      </a:accent6>
      <a:hlink>
        <a:srgbClr val="5288DB"/>
      </a:hlink>
      <a:folHlink>
        <a:srgbClr val="71C42B"/>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4253</TotalTime>
  <Words>1476</Words>
  <Application>Microsoft Office PowerPoint</Application>
  <PresentationFormat>Widescreen</PresentationFormat>
  <Paragraphs>188</Paragraphs>
  <Slides>22</Slides>
  <Notes>13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ＭＳ Ｐゴシック</vt:lpstr>
      <vt:lpstr>游ゴシック</vt:lpstr>
      <vt:lpstr>Arial</vt:lpstr>
      <vt:lpstr>Borgia Pro</vt:lpstr>
      <vt:lpstr>Calibri</vt:lpstr>
      <vt:lpstr>Gill Sans MT</vt:lpstr>
      <vt:lpstr>Open Sans</vt:lpstr>
      <vt:lpstr>Uniform Condensed</vt:lpstr>
      <vt:lpstr>Wingdings 2</vt:lpstr>
      <vt:lpstr>Dividend</vt:lpstr>
      <vt:lpstr>Creating an Effective Board Chair/CEO Relationship</vt:lpstr>
      <vt:lpstr>Objectives for this session</vt:lpstr>
      <vt:lpstr>Check out  www.yournpp.org  </vt:lpstr>
      <vt:lpstr>Nonprofit Governance sources</vt:lpstr>
      <vt:lpstr>A Board of Directors BoardSource</vt:lpstr>
      <vt:lpstr>Legal Duties of Board Members</vt:lpstr>
      <vt:lpstr>Ten Basic Roles and Responsibilities BoardSource</vt:lpstr>
      <vt:lpstr>Challenges to Effective Governance</vt:lpstr>
      <vt:lpstr>Engaged Board/CEO Relationship</vt:lpstr>
      <vt:lpstr>CEO/Board Partnership</vt:lpstr>
      <vt:lpstr>Importance of a healthy Board Chair/CEO Relationship</vt:lpstr>
      <vt:lpstr>CEO Responsibilities to the Relationship with the Board</vt:lpstr>
      <vt:lpstr>Ceo expectations from the Board</vt:lpstr>
      <vt:lpstr>Board Responsibilities to the Relationship</vt:lpstr>
      <vt:lpstr>Board expectations from the CEO</vt:lpstr>
      <vt:lpstr>Elements of a positive board chair/ceo relationship</vt:lpstr>
      <vt:lpstr>The CEO’s responsibility to the chair</vt:lpstr>
      <vt:lpstr>The chair’s responsibility to the ceo</vt:lpstr>
      <vt:lpstr>board chair/ceo partnership challenges *Boardsource</vt:lpstr>
      <vt:lpstr>Meetings should focus on Strategic Issues Susan Decker, BoardSource</vt:lpstr>
      <vt:lpstr>Work together to create effective meetings Susan Decker, BoardSource</vt:lpstr>
      <vt:lpstr>Questions/Concerns?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Ellen Kehl</dc:creator>
  <cp:lastModifiedBy>EYates</cp:lastModifiedBy>
  <cp:revision>85</cp:revision>
  <dcterms:created xsi:type="dcterms:W3CDTF">2017-06-19T16:08:23Z</dcterms:created>
  <dcterms:modified xsi:type="dcterms:W3CDTF">2017-10-23T13:10:05Z</dcterms:modified>
</cp:coreProperties>
</file>