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9" r:id="rId8"/>
    <p:sldId id="270" r:id="rId9"/>
    <p:sldId id="271" r:id="rId10"/>
    <p:sldId id="272" r:id="rId11"/>
    <p:sldId id="273" r:id="rId12"/>
    <p:sldId id="274" r:id="rId13"/>
    <p:sldId id="268" r:id="rId14"/>
    <p:sldId id="262" r:id="rId15"/>
    <p:sldId id="263" r:id="rId16"/>
    <p:sldId id="265" r:id="rId17"/>
    <p:sldId id="278" r:id="rId18"/>
    <p:sldId id="277" r:id="rId19"/>
    <p:sldId id="280" r:id="rId20"/>
    <p:sldId id="276" r:id="rId21"/>
    <p:sldId id="267" r:id="rId22"/>
    <p:sldId id="275" r:id="rId23"/>
    <p:sldId id="279" r:id="rId24"/>
    <p:sldId id="26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D58"/>
    <a:srgbClr val="996633"/>
    <a:srgbClr val="8A0000"/>
    <a:srgbClr val="4C0000"/>
    <a:srgbClr val="5C99D0"/>
    <a:srgbClr val="A4D0E4"/>
    <a:srgbClr val="ABD7DD"/>
    <a:srgbClr val="6BB9C3"/>
    <a:srgbClr val="99CFCF"/>
    <a:srgbClr val="6DC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27" autoAdjust="0"/>
    <p:restoredTop sz="92374" autoAdjust="0"/>
  </p:normalViewPr>
  <p:slideViewPr>
    <p:cSldViewPr>
      <p:cViewPr varScale="1">
        <p:scale>
          <a:sx n="85" d="100"/>
          <a:sy n="85" d="100"/>
        </p:scale>
        <p:origin x="-145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2DAC87-9305-49D4-A8D6-B16F4B0125B0}"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B97FF-7321-42C1-B59C-ABF0F443463C}" type="slidenum">
              <a:rPr lang="en-US" smtClean="0"/>
              <a:t>‹#›</a:t>
            </a:fld>
            <a:endParaRPr lang="en-US"/>
          </a:p>
        </p:txBody>
      </p:sp>
    </p:spTree>
    <p:extLst>
      <p:ext uri="{BB962C8B-B14F-4D97-AF65-F5344CB8AC3E}">
        <p14:creationId xmlns:p14="http://schemas.microsoft.com/office/powerpoint/2010/main" val="3494846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2DAC87-9305-49D4-A8D6-B16F4B0125B0}"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B97FF-7321-42C1-B59C-ABF0F443463C}" type="slidenum">
              <a:rPr lang="en-US" smtClean="0"/>
              <a:t>‹#›</a:t>
            </a:fld>
            <a:endParaRPr lang="en-US"/>
          </a:p>
        </p:txBody>
      </p:sp>
    </p:spTree>
    <p:extLst>
      <p:ext uri="{BB962C8B-B14F-4D97-AF65-F5344CB8AC3E}">
        <p14:creationId xmlns:p14="http://schemas.microsoft.com/office/powerpoint/2010/main" val="2869062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2DAC87-9305-49D4-A8D6-B16F4B0125B0}"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B97FF-7321-42C1-B59C-ABF0F443463C}" type="slidenum">
              <a:rPr lang="en-US" smtClean="0"/>
              <a:t>‹#›</a:t>
            </a:fld>
            <a:endParaRPr lang="en-US"/>
          </a:p>
        </p:txBody>
      </p:sp>
    </p:spTree>
    <p:extLst>
      <p:ext uri="{BB962C8B-B14F-4D97-AF65-F5344CB8AC3E}">
        <p14:creationId xmlns:p14="http://schemas.microsoft.com/office/powerpoint/2010/main" val="2632862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2DAC87-9305-49D4-A8D6-B16F4B0125B0}"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B97FF-7321-42C1-B59C-ABF0F443463C}" type="slidenum">
              <a:rPr lang="en-US" smtClean="0"/>
              <a:t>‹#›</a:t>
            </a:fld>
            <a:endParaRPr lang="en-US"/>
          </a:p>
        </p:txBody>
      </p:sp>
    </p:spTree>
    <p:extLst>
      <p:ext uri="{BB962C8B-B14F-4D97-AF65-F5344CB8AC3E}">
        <p14:creationId xmlns:p14="http://schemas.microsoft.com/office/powerpoint/2010/main" val="53351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2DAC87-9305-49D4-A8D6-B16F4B0125B0}"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B97FF-7321-42C1-B59C-ABF0F443463C}" type="slidenum">
              <a:rPr lang="en-US" smtClean="0"/>
              <a:t>‹#›</a:t>
            </a:fld>
            <a:endParaRPr lang="en-US"/>
          </a:p>
        </p:txBody>
      </p:sp>
    </p:spTree>
    <p:extLst>
      <p:ext uri="{BB962C8B-B14F-4D97-AF65-F5344CB8AC3E}">
        <p14:creationId xmlns:p14="http://schemas.microsoft.com/office/powerpoint/2010/main" val="644222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2DAC87-9305-49D4-A8D6-B16F4B0125B0}"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B97FF-7321-42C1-B59C-ABF0F443463C}" type="slidenum">
              <a:rPr lang="en-US" smtClean="0"/>
              <a:t>‹#›</a:t>
            </a:fld>
            <a:endParaRPr lang="en-US"/>
          </a:p>
        </p:txBody>
      </p:sp>
    </p:spTree>
    <p:extLst>
      <p:ext uri="{BB962C8B-B14F-4D97-AF65-F5344CB8AC3E}">
        <p14:creationId xmlns:p14="http://schemas.microsoft.com/office/powerpoint/2010/main" val="1124579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2DAC87-9305-49D4-A8D6-B16F4B0125B0}" type="datetimeFigureOut">
              <a:rPr lang="en-US" smtClean="0"/>
              <a:t>5/23/2017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2B97FF-7321-42C1-B59C-ABF0F443463C}" type="slidenum">
              <a:rPr lang="en-US" smtClean="0"/>
              <a:t>‹#›</a:t>
            </a:fld>
            <a:endParaRPr lang="en-US"/>
          </a:p>
        </p:txBody>
      </p:sp>
    </p:spTree>
    <p:extLst>
      <p:ext uri="{BB962C8B-B14F-4D97-AF65-F5344CB8AC3E}">
        <p14:creationId xmlns:p14="http://schemas.microsoft.com/office/powerpoint/2010/main" val="632783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2DAC87-9305-49D4-A8D6-B16F4B0125B0}" type="datetimeFigureOut">
              <a:rPr lang="en-US" smtClean="0"/>
              <a:t>5/23/2017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2B97FF-7321-42C1-B59C-ABF0F443463C}" type="slidenum">
              <a:rPr lang="en-US" smtClean="0"/>
              <a:t>‹#›</a:t>
            </a:fld>
            <a:endParaRPr lang="en-US"/>
          </a:p>
        </p:txBody>
      </p:sp>
    </p:spTree>
    <p:extLst>
      <p:ext uri="{BB962C8B-B14F-4D97-AF65-F5344CB8AC3E}">
        <p14:creationId xmlns:p14="http://schemas.microsoft.com/office/powerpoint/2010/main" val="3134934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2DAC87-9305-49D4-A8D6-B16F4B0125B0}" type="datetimeFigureOut">
              <a:rPr lang="en-US" smtClean="0"/>
              <a:t>5/23/2017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2B97FF-7321-42C1-B59C-ABF0F443463C}" type="slidenum">
              <a:rPr lang="en-US" smtClean="0"/>
              <a:t>‹#›</a:t>
            </a:fld>
            <a:endParaRPr lang="en-US"/>
          </a:p>
        </p:txBody>
      </p:sp>
    </p:spTree>
    <p:extLst>
      <p:ext uri="{BB962C8B-B14F-4D97-AF65-F5344CB8AC3E}">
        <p14:creationId xmlns:p14="http://schemas.microsoft.com/office/powerpoint/2010/main" val="315889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2DAC87-9305-49D4-A8D6-B16F4B0125B0}"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B97FF-7321-42C1-B59C-ABF0F443463C}" type="slidenum">
              <a:rPr lang="en-US" smtClean="0"/>
              <a:t>‹#›</a:t>
            </a:fld>
            <a:endParaRPr lang="en-US"/>
          </a:p>
        </p:txBody>
      </p:sp>
    </p:spTree>
    <p:extLst>
      <p:ext uri="{BB962C8B-B14F-4D97-AF65-F5344CB8AC3E}">
        <p14:creationId xmlns:p14="http://schemas.microsoft.com/office/powerpoint/2010/main" val="3137157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2DAC87-9305-49D4-A8D6-B16F4B0125B0}"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B97FF-7321-42C1-B59C-ABF0F443463C}" type="slidenum">
              <a:rPr lang="en-US" smtClean="0"/>
              <a:t>‹#›</a:t>
            </a:fld>
            <a:endParaRPr lang="en-US"/>
          </a:p>
        </p:txBody>
      </p:sp>
    </p:spTree>
    <p:extLst>
      <p:ext uri="{BB962C8B-B14F-4D97-AF65-F5344CB8AC3E}">
        <p14:creationId xmlns:p14="http://schemas.microsoft.com/office/powerpoint/2010/main" val="3493355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000">
              <a:srgbClr val="A4D0E4">
                <a:alpha val="86667"/>
                <a:lumMod val="68000"/>
                <a:lumOff val="32000"/>
              </a:srgbClr>
            </a:gs>
            <a:gs pos="86000">
              <a:srgbClr val="85C2FF">
                <a:alpha val="5000"/>
              </a:srgbClr>
            </a:gs>
            <a:gs pos="99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2DAC87-9305-49D4-A8D6-B16F4B0125B0}" type="datetimeFigureOut">
              <a:rPr lang="en-US" smtClean="0"/>
              <a:t>5/23/2017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B97FF-7321-42C1-B59C-ABF0F443463C}" type="slidenum">
              <a:rPr lang="en-US" smtClean="0"/>
              <a:t>‹#›</a:t>
            </a:fld>
            <a:endParaRPr lang="en-US"/>
          </a:p>
        </p:txBody>
      </p:sp>
    </p:spTree>
    <p:extLst>
      <p:ext uri="{BB962C8B-B14F-4D97-AF65-F5344CB8AC3E}">
        <p14:creationId xmlns:p14="http://schemas.microsoft.com/office/powerpoint/2010/main" val="2289402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hyperlink" Target="https://www.councilofnonprofits.org/tools-resources/ethics-and-accountability-nonprofits" TargetMode="External"/><Relationship Id="rId3" Type="http://schemas.openxmlformats.org/officeDocument/2006/relationships/hyperlink" Target="https://www.blackbaud.com/files/resources/recordings/Blackbaud_HEForum_JohnLippincott.pdf" TargetMode="External"/><Relationship Id="rId7" Type="http://schemas.openxmlformats.org/officeDocument/2006/relationships/image" Target="../media/image24.jpeg"/><Relationship Id="rId12" Type="http://schemas.openxmlformats.org/officeDocument/2006/relationships/hyperlink" Target="https://www.councilofnonprofits.org/tools-resources/ethical-fundraising" TargetMode="External"/><Relationship Id="rId2" Type="http://schemas.openxmlformats.org/officeDocument/2006/relationships/hyperlink" Target="http://www.afpnet.org/" TargetMode="Externa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hyperlink" Target="http://mlinnovations.com/yahoo_site_admin/assets/docs/Ethical_Decision_Making_Article.28164930.pdf" TargetMode="External"/><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hyperlink" Target="https://www.guidestar.org/Articles.aspx?path=/rxa/news/articles/2004/how-ethical-is-your-nonprofit-organization.aspx" TargetMode="External"/><Relationship Id="rId9" Type="http://schemas.openxmlformats.org/officeDocument/2006/relationships/image" Target="../media/image26.gif"/></Relationships>
</file>

<file path=ppt/slides/_rels/slide22.xml.rels><?xml version="1.0" encoding="UTF-8" standalone="yes"?>
<Relationships xmlns="http://schemas.openxmlformats.org/package/2006/relationships"><Relationship Id="rId8" Type="http://schemas.openxmlformats.org/officeDocument/2006/relationships/hyperlink" Target="http://www.cfre.org/accountability-standards/" TargetMode="External"/><Relationship Id="rId3" Type="http://schemas.openxmlformats.org/officeDocument/2006/relationships/hyperlink" Target="http://www.theagitator.net/research/the-fundraising-ethics-gap/" TargetMode="External"/><Relationship Id="rId7" Type="http://schemas.openxmlformats.org/officeDocument/2006/relationships/hyperlink" Target="https://bloomerang.co/blog/avoid-fundraising-compliance-penalties-and-raise-more-money/" TargetMode="External"/><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hyperlink" Target="https://www.plymouth.ac.uk/uploads/production/document/path/7/7583/WR_RFJ22668_6046_Ply_RogareReviewFundraisingEthics_A6_210916_V7.pdf" TargetMode="External"/><Relationship Id="rId4" Type="http://schemas.openxmlformats.org/officeDocument/2006/relationships/image" Target="../media/image29.png"/><Relationship Id="rId9"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hyperlink" Target="https://bloomerang.co/blog/video-bridging-the-gap-between-fundraising-events-major-gifts/" TargetMode="External"/><Relationship Id="rId3" Type="http://schemas.openxmlformats.org/officeDocument/2006/relationships/hyperlink" Target="http://www.nolo.com/legal-encyclopedia/nonprofit-fundraising-registration-rules-pennsylvania.html" TargetMode="External"/><Relationship Id="rId7" Type="http://schemas.openxmlformats.org/officeDocument/2006/relationships/image" Target="../media/image34.gif"/><Relationship Id="rId2" Type="http://schemas.openxmlformats.org/officeDocument/2006/relationships/hyperlink" Target="http://www.dos.pa.gov/businesscharities/pages/default.aspx" TargetMode="External"/><Relationship Id="rId1" Type="http://schemas.openxmlformats.org/officeDocument/2006/relationships/slideLayout" Target="../slideLayouts/slideLayout1.xml"/><Relationship Id="rId6" Type="http://schemas.openxmlformats.org/officeDocument/2006/relationships/hyperlink" Target="http://www.case.org/Publications_and_Products/2012/January_2012/Presidents_Perspective_Ethics_and_Economics.html" TargetMode="External"/><Relationship Id="rId11" Type="http://schemas.openxmlformats.org/officeDocument/2006/relationships/image" Target="../media/image35.jpeg"/><Relationship Id="rId5" Type="http://schemas.openxmlformats.org/officeDocument/2006/relationships/image" Target="../media/image33.jpeg"/><Relationship Id="rId10" Type="http://schemas.openxmlformats.org/officeDocument/2006/relationships/hyperlink" Target="http://fundsvcs.org/modules/wfdownloads/visit.php?cid=19&amp;lid=649" TargetMode="External"/><Relationship Id="rId4" Type="http://schemas.openxmlformats.org/officeDocument/2006/relationships/image" Target="../media/image32.png"/><Relationship Id="rId9"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mailto:Gbukowski@SarahReed.org"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839200" cy="609600"/>
          </a:xfrm>
        </p:spPr>
        <p:txBody>
          <a:bodyPr>
            <a:noAutofit/>
          </a:bodyPr>
          <a:lstStyle/>
          <a:p>
            <a:pPr algn="l"/>
            <a:r>
              <a:rPr lang="en-US" sz="6000" b="1" dirty="0" smtClean="0">
                <a:solidFill>
                  <a:srgbClr val="002060"/>
                </a:solidFill>
                <a:latin typeface="Baskerville Old Face" panose="02020602080505020303" pitchFamily="18" charset="0"/>
              </a:rPr>
              <a:t>The Heart of </a:t>
            </a:r>
            <a:r>
              <a:rPr lang="en-US" sz="6000" b="1" dirty="0" smtClean="0">
                <a:solidFill>
                  <a:srgbClr val="002060"/>
                </a:solidFill>
                <a:latin typeface="Baskerville Old Face" panose="02020602080505020303" pitchFamily="18" charset="0"/>
                <a:ea typeface="BatangChe" panose="02030609000101010101" pitchFamily="49" charset="-127"/>
              </a:rPr>
              <a:t>Fundraising</a:t>
            </a:r>
            <a:r>
              <a:rPr lang="en-US" sz="6000" b="1" dirty="0" smtClean="0">
                <a:solidFill>
                  <a:srgbClr val="002060"/>
                </a:solidFill>
                <a:latin typeface="Baskerville Old Face" panose="02020602080505020303" pitchFamily="18" charset="0"/>
              </a:rPr>
              <a:t>:</a:t>
            </a:r>
            <a:endParaRPr lang="en-US" sz="6000" b="1" dirty="0">
              <a:solidFill>
                <a:schemeClr val="bg1"/>
              </a:solidFill>
              <a:latin typeface="Baskerville Old Face" panose="02020602080505020303" pitchFamily="18" charset="0"/>
            </a:endParaRPr>
          </a:p>
        </p:txBody>
      </p:sp>
      <p:sp>
        <p:nvSpPr>
          <p:cNvPr id="5" name="TextBox 4"/>
          <p:cNvSpPr txBox="1"/>
          <p:nvPr/>
        </p:nvSpPr>
        <p:spPr>
          <a:xfrm>
            <a:off x="2084613" y="5356441"/>
            <a:ext cx="5105400" cy="1600438"/>
          </a:xfrm>
          <a:prstGeom prst="rect">
            <a:avLst/>
          </a:prstGeom>
          <a:noFill/>
        </p:spPr>
        <p:txBody>
          <a:bodyPr wrap="square" rtlCol="0">
            <a:spAutoFit/>
          </a:bodyPr>
          <a:lstStyle/>
          <a:p>
            <a:pPr algn="ctr"/>
            <a:r>
              <a:rPr lang="en-US" b="1" i="1" dirty="0" smtClean="0">
                <a:solidFill>
                  <a:srgbClr val="002060"/>
                </a:solidFill>
                <a:latin typeface="Calibri" panose="020F0502020204030204" pitchFamily="34" charset="0"/>
              </a:rPr>
              <a:t>Presented by:</a:t>
            </a:r>
            <a:br>
              <a:rPr lang="en-US" b="1" i="1" dirty="0" smtClean="0">
                <a:solidFill>
                  <a:srgbClr val="002060"/>
                </a:solidFill>
                <a:latin typeface="Calibri" panose="020F0502020204030204" pitchFamily="34" charset="0"/>
              </a:rPr>
            </a:br>
            <a:r>
              <a:rPr lang="en-US" sz="1600" b="1" dirty="0" smtClean="0">
                <a:solidFill>
                  <a:srgbClr val="002060"/>
                </a:solidFill>
                <a:latin typeface="Calibri" panose="020F0502020204030204" pitchFamily="34" charset="0"/>
              </a:rPr>
              <a:t>Gary L. Bukowski, MA, CFRE</a:t>
            </a:r>
          </a:p>
          <a:p>
            <a:pPr algn="ctr"/>
            <a:r>
              <a:rPr lang="en-US" sz="1600" b="1" dirty="0" smtClean="0">
                <a:solidFill>
                  <a:srgbClr val="002060"/>
                </a:solidFill>
                <a:latin typeface="Calibri" panose="020F0502020204030204" pitchFamily="34" charset="0"/>
              </a:rPr>
              <a:t>Associate Vice President of Development</a:t>
            </a:r>
          </a:p>
          <a:p>
            <a:pPr algn="ctr"/>
            <a:r>
              <a:rPr lang="en-US" sz="1600" b="1" dirty="0" smtClean="0">
                <a:solidFill>
                  <a:srgbClr val="002060"/>
                </a:solidFill>
                <a:latin typeface="Calibri" panose="020F0502020204030204" pitchFamily="34" charset="0"/>
              </a:rPr>
              <a:t>Sarah A. Reed Children’s Center</a:t>
            </a:r>
          </a:p>
          <a:p>
            <a:pPr algn="ctr"/>
            <a:r>
              <a:rPr lang="en-US" sz="1400" dirty="0" smtClean="0">
                <a:solidFill>
                  <a:srgbClr val="002060"/>
                </a:solidFill>
                <a:latin typeface="Calibri" panose="020F0502020204030204" pitchFamily="34" charset="0"/>
              </a:rPr>
              <a:t>May 26, 2017</a:t>
            </a:r>
            <a:br>
              <a:rPr lang="en-US" sz="1400" dirty="0" smtClean="0">
                <a:solidFill>
                  <a:srgbClr val="002060"/>
                </a:solidFill>
                <a:latin typeface="Calibri" panose="020F0502020204030204" pitchFamily="34" charset="0"/>
              </a:rPr>
            </a:br>
            <a:endParaRPr lang="en-US" dirty="0">
              <a:solidFill>
                <a:srgbClr val="002060"/>
              </a:solidFill>
            </a:endParaRPr>
          </a:p>
        </p:txBody>
      </p:sp>
      <p:pic>
        <p:nvPicPr>
          <p:cNvPr id="8" name="Picture 2" descr="\\data-server\pub\users\sdiluzio\My Documents\Development Office\Gary's Presentations\Ethics Talk May 2017\npp-for-website.jpg"/>
          <p:cNvPicPr>
            <a:picLocks noChangeAspect="1" noChangeArrowheads="1"/>
          </p:cNvPicPr>
          <p:nvPr/>
        </p:nvPicPr>
        <p:blipFill rotWithShape="1">
          <a:blip r:embed="rId3">
            <a:extLst>
              <a:ext uri="{28A0092B-C50C-407E-A947-70E740481C1C}">
                <a14:useLocalDpi xmlns:a14="http://schemas.microsoft.com/office/drawing/2010/main" val="0"/>
              </a:ext>
            </a:extLst>
          </a:blip>
          <a:srcRect t="3370" b="5758"/>
          <a:stretch/>
        </p:blipFill>
        <p:spPr bwMode="auto">
          <a:xfrm>
            <a:off x="337924" y="4817064"/>
            <a:ext cx="1746689" cy="13899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084128" y="990600"/>
            <a:ext cx="5105885" cy="923330"/>
          </a:xfrm>
          <a:prstGeom prst="rect">
            <a:avLst/>
          </a:prstGeom>
          <a:noFill/>
        </p:spPr>
        <p:txBody>
          <a:bodyPr wrap="none" rtlCol="0">
            <a:spAutoFit/>
          </a:bodyPr>
          <a:lstStyle/>
          <a:p>
            <a:pPr algn="ctr"/>
            <a:r>
              <a:rPr lang="en-US" sz="5400" i="1" dirty="0" smtClean="0">
                <a:solidFill>
                  <a:srgbClr val="002060"/>
                </a:solidFill>
                <a:latin typeface="Californian FB" panose="0207040306080B030204" pitchFamily="18" charset="0"/>
              </a:rPr>
              <a:t>Doing What’s Right!</a:t>
            </a:r>
            <a:endParaRPr lang="en-US" sz="5400" i="1" dirty="0">
              <a:solidFill>
                <a:srgbClr val="002060"/>
              </a:solidFill>
              <a:latin typeface="Californian FB" panose="0207040306080B030204" pitchFamily="18"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8799" y="4817064"/>
            <a:ext cx="2231748" cy="1339596"/>
          </a:xfrm>
          <a:prstGeom prst="rect">
            <a:avLst/>
          </a:prstGeom>
        </p:spPr>
      </p:pic>
      <p:sp>
        <p:nvSpPr>
          <p:cNvPr id="11" name="Down Ribbon 10"/>
          <p:cNvSpPr/>
          <p:nvPr/>
        </p:nvSpPr>
        <p:spPr>
          <a:xfrm>
            <a:off x="6182970" y="6045788"/>
            <a:ext cx="2863406" cy="540748"/>
          </a:xfrm>
          <a:prstGeom prst="ribbon">
            <a:avLst>
              <a:gd name="adj1" fmla="val 20635"/>
              <a:gd name="adj2" fmla="val 75000"/>
            </a:avLst>
          </a:prstGeom>
          <a:solidFill>
            <a:srgbClr val="FAD038"/>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i="1" dirty="0" smtClean="0">
                <a:solidFill>
                  <a:srgbClr val="002060"/>
                </a:solidFill>
                <a:latin typeface="Palatino Linotype" panose="02040502050505030304" pitchFamily="18" charset="0"/>
              </a:rPr>
              <a:t>Celebrating 145 Years!</a:t>
            </a:r>
            <a:endParaRPr lang="en-US" sz="1400" b="1" i="1" dirty="0">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1868558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4962" y="457200"/>
            <a:ext cx="8839200" cy="609600"/>
          </a:xfrm>
        </p:spPr>
        <p:txBody>
          <a:bodyPr>
            <a:normAutofit fontScale="85000" lnSpcReduction="20000"/>
          </a:bodyPr>
          <a:lstStyle/>
          <a:p>
            <a:r>
              <a:rPr lang="en-US" sz="4500" b="1" dirty="0" smtClean="0">
                <a:solidFill>
                  <a:srgbClr val="002060"/>
                </a:solidFill>
                <a:latin typeface="Calibri" panose="020F0502020204030204" pitchFamily="34" charset="0"/>
              </a:rPr>
              <a:t>Doing Well by Doing Right:</a:t>
            </a:r>
          </a:p>
          <a:p>
            <a:endParaRPr lang="en-US" sz="2800" b="1" dirty="0">
              <a:solidFill>
                <a:srgbClr val="002060"/>
              </a:solidFill>
              <a:latin typeface="Calibri" panose="020F0502020204030204" pitchFamily="34" charset="0"/>
            </a:endParaRPr>
          </a:p>
        </p:txBody>
      </p:sp>
      <p:sp>
        <p:nvSpPr>
          <p:cNvPr id="4" name="Subtitle 2"/>
          <p:cNvSpPr txBox="1">
            <a:spLocks/>
          </p:cNvSpPr>
          <p:nvPr/>
        </p:nvSpPr>
        <p:spPr>
          <a:xfrm>
            <a:off x="152400" y="914400"/>
            <a:ext cx="8839200" cy="609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500" b="1" i="1" dirty="0" smtClean="0">
                <a:solidFill>
                  <a:srgbClr val="002060"/>
                </a:solidFill>
                <a:latin typeface="Calibri" panose="020F0502020204030204" pitchFamily="34" charset="0"/>
              </a:rPr>
              <a:t>A fundraiser’s guide to ethical decision-making</a:t>
            </a:r>
          </a:p>
          <a:p>
            <a:endParaRPr lang="en-US" sz="2800" b="1" dirty="0">
              <a:solidFill>
                <a:schemeClr val="bg1"/>
              </a:solidFill>
              <a:latin typeface="Calibri" panose="020F0502020204030204" pitchFamily="34" charset="0"/>
            </a:endParaRPr>
          </a:p>
        </p:txBody>
      </p:sp>
      <p:sp>
        <p:nvSpPr>
          <p:cNvPr id="6" name="TextBox 5"/>
          <p:cNvSpPr txBox="1"/>
          <p:nvPr/>
        </p:nvSpPr>
        <p:spPr>
          <a:xfrm>
            <a:off x="152400" y="1342846"/>
            <a:ext cx="8991600" cy="4657685"/>
          </a:xfrm>
          <a:prstGeom prst="rect">
            <a:avLst/>
          </a:prstGeom>
          <a:noFill/>
        </p:spPr>
        <p:txBody>
          <a:bodyPr wrap="square" rtlCol="0">
            <a:spAutoFit/>
          </a:bodyPr>
          <a:lstStyle/>
          <a:p>
            <a:endParaRPr lang="en-US" sz="2200" b="1" dirty="0" smtClean="0">
              <a:solidFill>
                <a:schemeClr val="bg1"/>
              </a:solidFill>
              <a:latin typeface="Calibri" panose="020F0502020204030204" pitchFamily="34" charset="0"/>
            </a:endParaRPr>
          </a:p>
          <a:p>
            <a:r>
              <a:rPr lang="en-US" sz="2200" b="1" u="sng" dirty="0" smtClean="0">
                <a:solidFill>
                  <a:srgbClr val="002060"/>
                </a:solidFill>
                <a:latin typeface="Calibri" panose="020F0502020204030204" pitchFamily="34" charset="0"/>
              </a:rPr>
              <a:t>Research Shows:</a:t>
            </a:r>
          </a:p>
          <a:p>
            <a:endParaRPr lang="en-US" sz="2200" b="1" dirty="0">
              <a:solidFill>
                <a:srgbClr val="002060"/>
              </a:solidFill>
              <a:latin typeface="Calibri" panose="020F0502020204030204" pitchFamily="34" charset="0"/>
            </a:endParaRPr>
          </a:p>
          <a:p>
            <a:r>
              <a:rPr lang="en-US" sz="2200" dirty="0" smtClean="0">
                <a:solidFill>
                  <a:srgbClr val="002060"/>
                </a:solidFill>
                <a:latin typeface="Calibri" panose="020F0502020204030204" pitchFamily="34" charset="0"/>
              </a:rPr>
              <a:t>1.   “Trust impacts propensity for giving and the amount given.”</a:t>
            </a:r>
            <a:r>
              <a:rPr lang="en-US" sz="1600" baseline="30000" dirty="0" smtClean="0">
                <a:solidFill>
                  <a:srgbClr val="002060"/>
                </a:solidFill>
                <a:latin typeface="Calibri" panose="020F0502020204030204" pitchFamily="34" charset="0"/>
              </a:rPr>
              <a:t>1</a:t>
            </a:r>
            <a:r>
              <a:rPr lang="en-US" sz="2200" dirty="0" smtClean="0">
                <a:solidFill>
                  <a:srgbClr val="002060"/>
                </a:solidFill>
                <a:latin typeface="Calibri" panose="020F0502020204030204" pitchFamily="34" charset="0"/>
              </a:rPr>
              <a:t/>
            </a:r>
            <a:br>
              <a:rPr lang="en-US" sz="2200" dirty="0" smtClean="0">
                <a:solidFill>
                  <a:srgbClr val="002060"/>
                </a:solidFill>
                <a:latin typeface="Calibri" panose="020F0502020204030204" pitchFamily="34" charset="0"/>
              </a:rPr>
            </a:br>
            <a:endParaRPr lang="en-US" sz="2200" dirty="0" smtClean="0">
              <a:solidFill>
                <a:srgbClr val="002060"/>
              </a:solidFill>
              <a:latin typeface="Calibri" panose="020F0502020204030204" pitchFamily="34" charset="0"/>
            </a:endParaRPr>
          </a:p>
          <a:p>
            <a:pPr marL="457200" indent="-457200">
              <a:buAutoNum type="arabicPeriod" startAt="2"/>
            </a:pPr>
            <a:r>
              <a:rPr lang="en-US" sz="2200" dirty="0" smtClean="0">
                <a:solidFill>
                  <a:srgbClr val="002060"/>
                </a:solidFill>
                <a:latin typeface="Calibri" panose="020F0502020204030204" pitchFamily="34" charset="0"/>
              </a:rPr>
              <a:t>“Where donors believe that the management of a particular organization exercises good judgement, higher levels of trust may result.” </a:t>
            </a:r>
            <a:r>
              <a:rPr lang="en-US" sz="1600" baseline="30000" dirty="0" smtClean="0">
                <a:solidFill>
                  <a:srgbClr val="002060"/>
                </a:solidFill>
                <a:latin typeface="Calibri" panose="020F0502020204030204" pitchFamily="34" charset="0"/>
              </a:rPr>
              <a:t>1</a:t>
            </a:r>
            <a:br>
              <a:rPr lang="en-US" sz="1600" baseline="30000" dirty="0" smtClean="0">
                <a:solidFill>
                  <a:srgbClr val="002060"/>
                </a:solidFill>
                <a:latin typeface="Calibri" panose="020F0502020204030204" pitchFamily="34" charset="0"/>
              </a:rPr>
            </a:br>
            <a:endParaRPr lang="en-US" sz="1600" baseline="30000" dirty="0" smtClean="0">
              <a:solidFill>
                <a:srgbClr val="002060"/>
              </a:solidFill>
              <a:latin typeface="Calibri" panose="020F0502020204030204" pitchFamily="34" charset="0"/>
            </a:endParaRPr>
          </a:p>
          <a:p>
            <a:pPr marL="457200" indent="-457200">
              <a:buAutoNum type="arabicPeriod" startAt="2"/>
            </a:pPr>
            <a:r>
              <a:rPr lang="en-US" sz="2200" dirty="0" smtClean="0">
                <a:solidFill>
                  <a:srgbClr val="002060"/>
                </a:solidFill>
                <a:latin typeface="Calibri" panose="020F0502020204030204" pitchFamily="34" charset="0"/>
              </a:rPr>
              <a:t>“The public is demanding a </a:t>
            </a:r>
            <a:r>
              <a:rPr lang="en-US" sz="2200" u="sng" dirty="0" smtClean="0">
                <a:solidFill>
                  <a:srgbClr val="002060"/>
                </a:solidFill>
                <a:latin typeface="Calibri" panose="020F0502020204030204" pitchFamily="34" charset="0"/>
              </a:rPr>
              <a:t>greater</a:t>
            </a:r>
            <a:r>
              <a:rPr lang="en-US" sz="2200" dirty="0" smtClean="0">
                <a:solidFill>
                  <a:srgbClr val="002060"/>
                </a:solidFill>
                <a:latin typeface="Calibri" panose="020F0502020204030204" pitchFamily="34" charset="0"/>
              </a:rPr>
              <a:t> demonstration of ethical behavior by all of our institutions and leaders…To the extent the public has doubts about us, we shall be less able to fulfill our public service.” </a:t>
            </a:r>
            <a:r>
              <a:rPr lang="en-US" sz="1600" baseline="30000" dirty="0" smtClean="0">
                <a:solidFill>
                  <a:srgbClr val="002060"/>
                </a:solidFill>
                <a:latin typeface="Calibri" panose="020F0502020204030204" pitchFamily="34" charset="0"/>
              </a:rPr>
              <a:t>2</a:t>
            </a:r>
            <a:endParaRPr lang="en-US" sz="1600" baseline="30000" dirty="0" smtClean="0">
              <a:solidFill>
                <a:schemeClr val="bg1"/>
              </a:solidFill>
              <a:latin typeface="Calibri" panose="020F0502020204030204" pitchFamily="34" charset="0"/>
            </a:endParaRPr>
          </a:p>
          <a:p>
            <a:endParaRPr lang="en-US" sz="2200" b="1" dirty="0" smtClean="0">
              <a:solidFill>
                <a:schemeClr val="bg1"/>
              </a:solidFill>
              <a:latin typeface="Calibri" panose="020F0502020204030204" pitchFamily="34" charset="0"/>
            </a:endParaRPr>
          </a:p>
          <a:p>
            <a:r>
              <a:rPr lang="en-US" sz="2200" b="1" dirty="0" smtClean="0">
                <a:solidFill>
                  <a:schemeClr val="bg1"/>
                </a:solidFill>
                <a:latin typeface="Calibri" panose="020F0502020204030204" pitchFamily="34" charset="0"/>
              </a:rPr>
              <a:t/>
            </a:r>
            <a:br>
              <a:rPr lang="en-US" sz="2200" b="1" dirty="0" smtClean="0">
                <a:solidFill>
                  <a:schemeClr val="bg1"/>
                </a:solidFill>
                <a:latin typeface="Calibri" panose="020F0502020204030204" pitchFamily="34" charset="0"/>
              </a:rPr>
            </a:br>
            <a:endParaRPr lang="en-US" sz="2200" b="1" dirty="0" smtClean="0">
              <a:solidFill>
                <a:schemeClr val="bg1"/>
              </a:solidFill>
              <a:latin typeface="Calibri" panose="020F0502020204030204" pitchFamily="34" charset="0"/>
            </a:endParaRPr>
          </a:p>
        </p:txBody>
      </p:sp>
      <p:pic>
        <p:nvPicPr>
          <p:cNvPr id="7170" name="Picture 2" descr="Image result for trust and givi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407" t="21596" r="5596" b="22696"/>
          <a:stretch/>
        </p:blipFill>
        <p:spPr bwMode="auto">
          <a:xfrm>
            <a:off x="3352799" y="5105401"/>
            <a:ext cx="2412381" cy="1493244"/>
          </a:xfrm>
          <a:prstGeom prst="rect">
            <a:avLst/>
          </a:prstGeom>
          <a:noFill/>
          <a:ln w="44450" cmpd="thickThin">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5967702"/>
            <a:ext cx="3124199" cy="738664"/>
          </a:xfrm>
          <a:prstGeom prst="rect">
            <a:avLst/>
          </a:prstGeom>
        </p:spPr>
        <p:txBody>
          <a:bodyPr wrap="square">
            <a:spAutoFit/>
          </a:bodyPr>
          <a:lstStyle/>
          <a:p>
            <a:r>
              <a:rPr lang="en-US" baseline="30000" dirty="0" smtClean="0">
                <a:solidFill>
                  <a:srgbClr val="002060"/>
                </a:solidFill>
                <a:latin typeface="Calibri" panose="020F0502020204030204" pitchFamily="34" charset="0"/>
              </a:rPr>
              <a:t>1 </a:t>
            </a:r>
            <a:r>
              <a:rPr lang="en-US" sz="1400" dirty="0" smtClean="0">
                <a:solidFill>
                  <a:srgbClr val="002060"/>
                </a:solidFill>
                <a:latin typeface="Calibri" panose="020F0502020204030204" pitchFamily="34" charset="0"/>
              </a:rPr>
              <a:t>Study </a:t>
            </a:r>
            <a:r>
              <a:rPr lang="en-US" sz="1400" dirty="0">
                <a:solidFill>
                  <a:srgbClr val="002060"/>
                </a:solidFill>
                <a:latin typeface="Calibri" panose="020F0502020204030204" pitchFamily="34" charset="0"/>
              </a:rPr>
              <a:t>conducted by researchers at the </a:t>
            </a:r>
            <a:r>
              <a:rPr lang="en-US" sz="1400" dirty="0" smtClean="0">
                <a:solidFill>
                  <a:srgbClr val="002060"/>
                </a:solidFill>
                <a:latin typeface="Calibri" panose="020F0502020204030204" pitchFamily="34" charset="0"/>
              </a:rPr>
              <a:t>  </a:t>
            </a:r>
            <a:br>
              <a:rPr lang="en-US" sz="1400" dirty="0" smtClean="0">
                <a:solidFill>
                  <a:srgbClr val="002060"/>
                </a:solidFill>
                <a:latin typeface="Calibri" panose="020F0502020204030204" pitchFamily="34" charset="0"/>
              </a:rPr>
            </a:br>
            <a:r>
              <a:rPr lang="en-US" sz="1400" dirty="0" smtClean="0">
                <a:solidFill>
                  <a:srgbClr val="002060"/>
                </a:solidFill>
                <a:latin typeface="Calibri" panose="020F0502020204030204" pitchFamily="34" charset="0"/>
              </a:rPr>
              <a:t>   Henley </a:t>
            </a:r>
            <a:r>
              <a:rPr lang="en-US" sz="1400" dirty="0">
                <a:solidFill>
                  <a:srgbClr val="002060"/>
                </a:solidFill>
                <a:latin typeface="Calibri" panose="020F0502020204030204" pitchFamily="34" charset="0"/>
              </a:rPr>
              <a:t>Management College in the </a:t>
            </a:r>
            <a:r>
              <a:rPr lang="en-US" sz="1400" dirty="0" smtClean="0">
                <a:solidFill>
                  <a:srgbClr val="002060"/>
                </a:solidFill>
                <a:latin typeface="Calibri" panose="020F0502020204030204" pitchFamily="34" charset="0"/>
              </a:rPr>
              <a:t/>
            </a:r>
            <a:br>
              <a:rPr lang="en-US" sz="1400" dirty="0" smtClean="0">
                <a:solidFill>
                  <a:srgbClr val="002060"/>
                </a:solidFill>
                <a:latin typeface="Calibri" panose="020F0502020204030204" pitchFamily="34" charset="0"/>
              </a:rPr>
            </a:br>
            <a:r>
              <a:rPr lang="en-US" sz="1400" dirty="0" smtClean="0">
                <a:solidFill>
                  <a:srgbClr val="002060"/>
                </a:solidFill>
                <a:latin typeface="Calibri" panose="020F0502020204030204" pitchFamily="34" charset="0"/>
              </a:rPr>
              <a:t>   U.K</a:t>
            </a:r>
            <a:r>
              <a:rPr lang="en-US" sz="1400" dirty="0">
                <a:solidFill>
                  <a:srgbClr val="002060"/>
                </a:solidFill>
                <a:latin typeface="Calibri" panose="020F0502020204030204" pitchFamily="34" charset="0"/>
              </a:rPr>
              <a:t>. </a:t>
            </a:r>
            <a:r>
              <a:rPr lang="en-US" sz="1400" dirty="0" smtClean="0">
                <a:solidFill>
                  <a:srgbClr val="002060"/>
                </a:solidFill>
                <a:latin typeface="Calibri" panose="020F0502020204030204" pitchFamily="34" charset="0"/>
              </a:rPr>
              <a:t>(</a:t>
            </a:r>
            <a:r>
              <a:rPr lang="en-US" sz="1400" dirty="0" err="1" smtClean="0">
                <a:solidFill>
                  <a:srgbClr val="002060"/>
                </a:solidFill>
                <a:latin typeface="Calibri" panose="020F0502020204030204" pitchFamily="34" charset="0"/>
              </a:rPr>
              <a:t>Sargeant</a:t>
            </a:r>
            <a:r>
              <a:rPr lang="en-US" sz="1400" dirty="0" smtClean="0">
                <a:solidFill>
                  <a:srgbClr val="002060"/>
                </a:solidFill>
                <a:latin typeface="Calibri" panose="020F0502020204030204" pitchFamily="34" charset="0"/>
              </a:rPr>
              <a:t> </a:t>
            </a:r>
            <a:r>
              <a:rPr lang="en-US" sz="1400" dirty="0">
                <a:solidFill>
                  <a:srgbClr val="002060"/>
                </a:solidFill>
                <a:latin typeface="Calibri" panose="020F0502020204030204" pitchFamily="34" charset="0"/>
              </a:rPr>
              <a:t>and Lee, </a:t>
            </a:r>
            <a:r>
              <a:rPr lang="en-US" sz="1400" dirty="0" smtClean="0">
                <a:solidFill>
                  <a:srgbClr val="002060"/>
                </a:solidFill>
                <a:latin typeface="Calibri" panose="020F0502020204030204" pitchFamily="34" charset="0"/>
              </a:rPr>
              <a:t>2002)</a:t>
            </a:r>
            <a:endParaRPr lang="en-US" sz="1400" dirty="0">
              <a:solidFill>
                <a:srgbClr val="002060"/>
              </a:solidFill>
              <a:latin typeface="Calibri" panose="020F0502020204030204" pitchFamily="34" charset="0"/>
            </a:endParaRPr>
          </a:p>
        </p:txBody>
      </p:sp>
      <p:sp>
        <p:nvSpPr>
          <p:cNvPr id="8" name="Rectangle 7"/>
          <p:cNvSpPr/>
          <p:nvPr/>
        </p:nvSpPr>
        <p:spPr>
          <a:xfrm>
            <a:off x="5986347" y="6076600"/>
            <a:ext cx="3124199" cy="523220"/>
          </a:xfrm>
          <a:prstGeom prst="rect">
            <a:avLst/>
          </a:prstGeom>
        </p:spPr>
        <p:txBody>
          <a:bodyPr wrap="square">
            <a:spAutoFit/>
          </a:bodyPr>
          <a:lstStyle/>
          <a:p>
            <a:r>
              <a:rPr lang="en-US" baseline="30000" dirty="0" smtClean="0">
                <a:solidFill>
                  <a:srgbClr val="002060"/>
                </a:solidFill>
                <a:latin typeface="Calibri" panose="020F0502020204030204" pitchFamily="34" charset="0"/>
              </a:rPr>
              <a:t>2 </a:t>
            </a:r>
            <a:r>
              <a:rPr lang="en-US" sz="1400" dirty="0" smtClean="0">
                <a:solidFill>
                  <a:srgbClr val="002060"/>
                </a:solidFill>
                <a:latin typeface="Calibri" panose="020F0502020204030204" pitchFamily="34" charset="0"/>
              </a:rPr>
              <a:t>Report issued by the Independent    </a:t>
            </a:r>
            <a:br>
              <a:rPr lang="en-US" sz="1400" dirty="0" smtClean="0">
                <a:solidFill>
                  <a:srgbClr val="002060"/>
                </a:solidFill>
                <a:latin typeface="Calibri" panose="020F0502020204030204" pitchFamily="34" charset="0"/>
              </a:rPr>
            </a:br>
            <a:r>
              <a:rPr lang="en-US" sz="1400" dirty="0" smtClean="0">
                <a:solidFill>
                  <a:srgbClr val="002060"/>
                </a:solidFill>
                <a:latin typeface="Calibri" panose="020F0502020204030204" pitchFamily="34" charset="0"/>
              </a:rPr>
              <a:t>   Sector (2002)</a:t>
            </a:r>
            <a:endParaRPr lang="en-US" sz="1400"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2434080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4962" y="457200"/>
            <a:ext cx="8839200" cy="609600"/>
          </a:xfrm>
        </p:spPr>
        <p:txBody>
          <a:bodyPr>
            <a:normAutofit fontScale="85000" lnSpcReduction="20000"/>
          </a:bodyPr>
          <a:lstStyle/>
          <a:p>
            <a:r>
              <a:rPr lang="en-US" sz="4500" b="1" dirty="0" smtClean="0">
                <a:solidFill>
                  <a:srgbClr val="002060"/>
                </a:solidFill>
                <a:latin typeface="Calibri" panose="020F0502020204030204" pitchFamily="34" charset="0"/>
              </a:rPr>
              <a:t>Doing Well by Doing Right:</a:t>
            </a:r>
          </a:p>
          <a:p>
            <a:endParaRPr lang="en-US" sz="2800" b="1" dirty="0">
              <a:solidFill>
                <a:srgbClr val="002060"/>
              </a:solidFill>
              <a:latin typeface="Calibri" panose="020F0502020204030204" pitchFamily="34" charset="0"/>
            </a:endParaRPr>
          </a:p>
        </p:txBody>
      </p:sp>
      <p:sp>
        <p:nvSpPr>
          <p:cNvPr id="4" name="Subtitle 2"/>
          <p:cNvSpPr txBox="1">
            <a:spLocks/>
          </p:cNvSpPr>
          <p:nvPr/>
        </p:nvSpPr>
        <p:spPr>
          <a:xfrm>
            <a:off x="152400" y="914400"/>
            <a:ext cx="8839200" cy="609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500" b="1" i="1" dirty="0" smtClean="0">
                <a:solidFill>
                  <a:srgbClr val="002060"/>
                </a:solidFill>
                <a:latin typeface="Calibri" panose="020F0502020204030204" pitchFamily="34" charset="0"/>
              </a:rPr>
              <a:t>A fundraiser’s guide to ethical decision-making</a:t>
            </a:r>
          </a:p>
          <a:p>
            <a:endParaRPr lang="en-US" sz="2800" b="1" dirty="0">
              <a:solidFill>
                <a:schemeClr val="bg1"/>
              </a:solidFill>
              <a:latin typeface="Calibri" panose="020F0502020204030204" pitchFamily="34" charset="0"/>
            </a:endParaRPr>
          </a:p>
        </p:txBody>
      </p:sp>
      <p:sp>
        <p:nvSpPr>
          <p:cNvPr id="6" name="TextBox 5"/>
          <p:cNvSpPr txBox="1"/>
          <p:nvPr/>
        </p:nvSpPr>
        <p:spPr>
          <a:xfrm>
            <a:off x="152400" y="1342846"/>
            <a:ext cx="8991600" cy="5642570"/>
          </a:xfrm>
          <a:prstGeom prst="rect">
            <a:avLst/>
          </a:prstGeom>
          <a:noFill/>
        </p:spPr>
        <p:txBody>
          <a:bodyPr wrap="square" rtlCol="0">
            <a:spAutoFit/>
          </a:bodyPr>
          <a:lstStyle/>
          <a:p>
            <a:endParaRPr lang="en-US" sz="2200" b="1" dirty="0" smtClean="0">
              <a:solidFill>
                <a:schemeClr val="bg1"/>
              </a:solidFill>
              <a:latin typeface="Calibri" panose="020F0502020204030204" pitchFamily="34" charset="0"/>
            </a:endParaRPr>
          </a:p>
          <a:p>
            <a:pPr algn="ctr"/>
            <a:r>
              <a:rPr lang="en-US" sz="2200" b="1" dirty="0" smtClean="0">
                <a:solidFill>
                  <a:srgbClr val="8A0000"/>
                </a:solidFill>
                <a:latin typeface="Calibri" panose="020F0502020204030204" pitchFamily="34" charset="0"/>
              </a:rPr>
              <a:t>“Organizations that routinely utilize ethical decision-making practices will be much better prepared to handle a crisis when it hits.” </a:t>
            </a:r>
            <a:r>
              <a:rPr lang="en-US" sz="1500" dirty="0" smtClean="0">
                <a:solidFill>
                  <a:srgbClr val="8A0000"/>
                </a:solidFill>
                <a:latin typeface="Calibri" panose="020F0502020204030204" pitchFamily="34" charset="0"/>
              </a:rPr>
              <a:t>(Independent Sector, 2002)</a:t>
            </a:r>
            <a:endParaRPr lang="en-US" sz="1500" b="1" dirty="0" smtClean="0">
              <a:solidFill>
                <a:schemeClr val="bg1"/>
              </a:solidFill>
              <a:latin typeface="Calibri" panose="020F0502020204030204" pitchFamily="34" charset="0"/>
            </a:endParaRPr>
          </a:p>
          <a:p>
            <a:r>
              <a:rPr lang="en-US" sz="2200" b="1" u="sng" dirty="0" smtClean="0">
                <a:solidFill>
                  <a:srgbClr val="002060"/>
                </a:solidFill>
                <a:latin typeface="Calibri" panose="020F0502020204030204" pitchFamily="34" charset="0"/>
              </a:rPr>
              <a:t/>
            </a:r>
            <a:br>
              <a:rPr lang="en-US" sz="2200" b="1" u="sng" dirty="0" smtClean="0">
                <a:solidFill>
                  <a:srgbClr val="002060"/>
                </a:solidFill>
                <a:latin typeface="Calibri" panose="020F0502020204030204" pitchFamily="34" charset="0"/>
              </a:rPr>
            </a:br>
            <a:r>
              <a:rPr lang="en-US" sz="2200" b="1" u="sng" dirty="0" smtClean="0">
                <a:solidFill>
                  <a:srgbClr val="002060"/>
                </a:solidFill>
                <a:latin typeface="Calibri" panose="020F0502020204030204" pitchFamily="34" charset="0"/>
              </a:rPr>
              <a:t>Decision-Making Models:</a:t>
            </a:r>
          </a:p>
          <a:p>
            <a:endParaRPr lang="en-US" sz="2200" b="1" dirty="0">
              <a:solidFill>
                <a:srgbClr val="002060"/>
              </a:solidFill>
              <a:latin typeface="Calibri" panose="020F0502020204030204" pitchFamily="34" charset="0"/>
            </a:endParaRPr>
          </a:p>
          <a:p>
            <a:pPr marL="457200" indent="-457200">
              <a:buAutoNum type="arabicPeriod"/>
            </a:pPr>
            <a:r>
              <a:rPr lang="en-US" sz="2200" dirty="0" smtClean="0">
                <a:solidFill>
                  <a:srgbClr val="002060"/>
                </a:solidFill>
                <a:latin typeface="Calibri" panose="020F0502020204030204" pitchFamily="34" charset="0"/>
              </a:rPr>
              <a:t>Fischer Model (the recommended model for fundraising ethics)</a:t>
            </a:r>
            <a:br>
              <a:rPr lang="en-US" sz="2200" dirty="0" smtClean="0">
                <a:solidFill>
                  <a:srgbClr val="002060"/>
                </a:solidFill>
                <a:latin typeface="Calibri" panose="020F0502020204030204" pitchFamily="34" charset="0"/>
              </a:rPr>
            </a:br>
            <a:endParaRPr lang="en-US" sz="2200" dirty="0" smtClean="0">
              <a:solidFill>
                <a:srgbClr val="002060"/>
              </a:solidFill>
              <a:latin typeface="Calibri" panose="020F0502020204030204" pitchFamily="34" charset="0"/>
            </a:endParaRPr>
          </a:p>
          <a:p>
            <a:pPr marL="457200" indent="-457200">
              <a:buAutoNum type="arabicPeriod"/>
            </a:pPr>
            <a:r>
              <a:rPr lang="en-US" sz="2200" dirty="0" smtClean="0">
                <a:solidFill>
                  <a:srgbClr val="002060"/>
                </a:solidFill>
                <a:latin typeface="Calibri" panose="020F0502020204030204" pitchFamily="34" charset="0"/>
              </a:rPr>
              <a:t>Josephson Institute Model </a:t>
            </a:r>
            <a:br>
              <a:rPr lang="en-US" sz="2200" dirty="0" smtClean="0">
                <a:solidFill>
                  <a:srgbClr val="002060"/>
                </a:solidFill>
                <a:latin typeface="Calibri" panose="020F0502020204030204" pitchFamily="34" charset="0"/>
              </a:rPr>
            </a:br>
            <a:r>
              <a:rPr lang="en-US" dirty="0" smtClean="0">
                <a:solidFill>
                  <a:srgbClr val="002060"/>
                </a:solidFill>
                <a:latin typeface="Calibri" panose="020F0502020204030204" pitchFamily="34" charset="0"/>
              </a:rPr>
              <a:t>*Stop &amp; Think</a:t>
            </a:r>
            <a:br>
              <a:rPr lang="en-US" dirty="0" smtClean="0">
                <a:solidFill>
                  <a:srgbClr val="002060"/>
                </a:solidFill>
                <a:latin typeface="Calibri" panose="020F0502020204030204" pitchFamily="34" charset="0"/>
              </a:rPr>
            </a:br>
            <a:r>
              <a:rPr lang="en-US" dirty="0" smtClean="0">
                <a:solidFill>
                  <a:srgbClr val="002060"/>
                </a:solidFill>
                <a:latin typeface="Calibri" panose="020F0502020204030204" pitchFamily="34" charset="0"/>
              </a:rPr>
              <a:t>*Clarify Goals</a:t>
            </a:r>
            <a:br>
              <a:rPr lang="en-US" dirty="0" smtClean="0">
                <a:solidFill>
                  <a:srgbClr val="002060"/>
                </a:solidFill>
                <a:latin typeface="Calibri" panose="020F0502020204030204" pitchFamily="34" charset="0"/>
              </a:rPr>
            </a:br>
            <a:r>
              <a:rPr lang="en-US" dirty="0" smtClean="0">
                <a:solidFill>
                  <a:srgbClr val="002060"/>
                </a:solidFill>
                <a:latin typeface="Calibri" panose="020F0502020204030204" pitchFamily="34" charset="0"/>
              </a:rPr>
              <a:t>*Determine the Facts</a:t>
            </a:r>
            <a:br>
              <a:rPr lang="en-US" dirty="0" smtClean="0">
                <a:solidFill>
                  <a:srgbClr val="002060"/>
                </a:solidFill>
                <a:latin typeface="Calibri" panose="020F0502020204030204" pitchFamily="34" charset="0"/>
              </a:rPr>
            </a:br>
            <a:r>
              <a:rPr lang="en-US" dirty="0" smtClean="0">
                <a:solidFill>
                  <a:srgbClr val="002060"/>
                </a:solidFill>
                <a:latin typeface="Calibri" panose="020F0502020204030204" pitchFamily="34" charset="0"/>
              </a:rPr>
              <a:t>*Develop Options</a:t>
            </a:r>
            <a:br>
              <a:rPr lang="en-US" dirty="0" smtClean="0">
                <a:solidFill>
                  <a:srgbClr val="002060"/>
                </a:solidFill>
                <a:latin typeface="Calibri" panose="020F0502020204030204" pitchFamily="34" charset="0"/>
              </a:rPr>
            </a:br>
            <a:r>
              <a:rPr lang="en-US" dirty="0" smtClean="0">
                <a:solidFill>
                  <a:srgbClr val="002060"/>
                </a:solidFill>
                <a:latin typeface="Calibri" panose="020F0502020204030204" pitchFamily="34" charset="0"/>
              </a:rPr>
              <a:t>*Consider the Options</a:t>
            </a:r>
            <a:br>
              <a:rPr lang="en-US" dirty="0" smtClean="0">
                <a:solidFill>
                  <a:srgbClr val="002060"/>
                </a:solidFill>
                <a:latin typeface="Calibri" panose="020F0502020204030204" pitchFamily="34" charset="0"/>
              </a:rPr>
            </a:br>
            <a:r>
              <a:rPr lang="en-US" dirty="0" smtClean="0">
                <a:solidFill>
                  <a:srgbClr val="002060"/>
                </a:solidFill>
                <a:latin typeface="Calibri" panose="020F0502020204030204" pitchFamily="34" charset="0"/>
              </a:rPr>
              <a:t>*Choose</a:t>
            </a:r>
            <a:br>
              <a:rPr lang="en-US" dirty="0" smtClean="0">
                <a:solidFill>
                  <a:srgbClr val="002060"/>
                </a:solidFill>
                <a:latin typeface="Calibri" panose="020F0502020204030204" pitchFamily="34" charset="0"/>
              </a:rPr>
            </a:br>
            <a:r>
              <a:rPr lang="en-US" dirty="0" smtClean="0">
                <a:solidFill>
                  <a:srgbClr val="002060"/>
                </a:solidFill>
                <a:latin typeface="Calibri" panose="020F0502020204030204" pitchFamily="34" charset="0"/>
              </a:rPr>
              <a:t>*Monitor &amp; Modify</a:t>
            </a:r>
            <a:r>
              <a:rPr lang="en-US" sz="2200" dirty="0" smtClean="0">
                <a:solidFill>
                  <a:srgbClr val="002060"/>
                </a:solidFill>
                <a:latin typeface="Calibri" panose="020F0502020204030204" pitchFamily="34" charset="0"/>
              </a:rPr>
              <a:t/>
            </a:r>
            <a:br>
              <a:rPr lang="en-US" sz="2200" dirty="0" smtClean="0">
                <a:solidFill>
                  <a:srgbClr val="002060"/>
                </a:solidFill>
                <a:latin typeface="Calibri" panose="020F0502020204030204" pitchFamily="34" charset="0"/>
              </a:rPr>
            </a:br>
            <a:endParaRPr lang="en-US" sz="2200" dirty="0" smtClean="0">
              <a:solidFill>
                <a:srgbClr val="002060"/>
              </a:solidFill>
              <a:latin typeface="Calibri" panose="020F0502020204030204" pitchFamily="34" charset="0"/>
            </a:endParaRPr>
          </a:p>
          <a:p>
            <a:endParaRPr lang="en-US" sz="1600" baseline="30000" dirty="0">
              <a:solidFill>
                <a:schemeClr val="bg1"/>
              </a:solidFill>
              <a:latin typeface="Calibri" panose="020F0502020204030204" pitchFamily="34" charset="0"/>
            </a:endParaRPr>
          </a:p>
        </p:txBody>
      </p:sp>
      <p:pic>
        <p:nvPicPr>
          <p:cNvPr id="9220" name="Picture 4" descr="Image result for crisis management cartoon panic butt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038600"/>
            <a:ext cx="26289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621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4962" y="457200"/>
            <a:ext cx="8839200" cy="609600"/>
          </a:xfrm>
        </p:spPr>
        <p:txBody>
          <a:bodyPr>
            <a:normAutofit fontScale="85000" lnSpcReduction="20000"/>
          </a:bodyPr>
          <a:lstStyle/>
          <a:p>
            <a:r>
              <a:rPr lang="en-US" sz="4500" b="1" dirty="0" smtClean="0">
                <a:solidFill>
                  <a:srgbClr val="002060"/>
                </a:solidFill>
                <a:latin typeface="Calibri" panose="020F0502020204030204" pitchFamily="34" charset="0"/>
              </a:rPr>
              <a:t>Doing Well by Doing Right:</a:t>
            </a:r>
          </a:p>
          <a:p>
            <a:endParaRPr lang="en-US" sz="2800" b="1" dirty="0">
              <a:solidFill>
                <a:srgbClr val="002060"/>
              </a:solidFill>
              <a:latin typeface="Calibri" panose="020F0502020204030204" pitchFamily="34" charset="0"/>
            </a:endParaRPr>
          </a:p>
        </p:txBody>
      </p:sp>
      <p:sp>
        <p:nvSpPr>
          <p:cNvPr id="4" name="Subtitle 2"/>
          <p:cNvSpPr txBox="1">
            <a:spLocks/>
          </p:cNvSpPr>
          <p:nvPr/>
        </p:nvSpPr>
        <p:spPr>
          <a:xfrm>
            <a:off x="152400" y="914400"/>
            <a:ext cx="8839200" cy="609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500" b="1" i="1" dirty="0" smtClean="0">
                <a:solidFill>
                  <a:srgbClr val="002060"/>
                </a:solidFill>
                <a:latin typeface="Calibri" panose="020F0502020204030204" pitchFamily="34" charset="0"/>
              </a:rPr>
              <a:t>A fundraiser’s guide to ethical decision-making</a:t>
            </a:r>
          </a:p>
          <a:p>
            <a:endParaRPr lang="en-US" sz="2800" b="1" dirty="0">
              <a:solidFill>
                <a:schemeClr val="bg1"/>
              </a:solidFill>
              <a:latin typeface="Calibri" panose="020F0502020204030204" pitchFamily="34" charset="0"/>
            </a:endParaRPr>
          </a:p>
        </p:txBody>
      </p:sp>
      <p:sp>
        <p:nvSpPr>
          <p:cNvPr id="2" name="Rectangle 1"/>
          <p:cNvSpPr/>
          <p:nvPr/>
        </p:nvSpPr>
        <p:spPr>
          <a:xfrm>
            <a:off x="358698" y="1495451"/>
            <a:ext cx="1592103" cy="369332"/>
          </a:xfrm>
          <a:prstGeom prst="rect">
            <a:avLst/>
          </a:prstGeom>
        </p:spPr>
        <p:txBody>
          <a:bodyPr wrap="none">
            <a:spAutoFit/>
          </a:bodyPr>
          <a:lstStyle/>
          <a:p>
            <a:r>
              <a:rPr lang="en-US" b="1" u="sng" dirty="0" smtClean="0">
                <a:solidFill>
                  <a:srgbClr val="002060"/>
                </a:solidFill>
                <a:latin typeface="Calibri" panose="020F0502020204030204" pitchFamily="34" charset="0"/>
              </a:rPr>
              <a:t>Fischer Model:</a:t>
            </a:r>
            <a:endParaRPr lang="en-US" b="1" u="sng" dirty="0">
              <a:solidFill>
                <a:srgbClr val="002060"/>
              </a:solidFill>
              <a:latin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86276640"/>
              </p:ext>
            </p:extLst>
          </p:nvPr>
        </p:nvGraphicFramePr>
        <p:xfrm>
          <a:off x="1524000" y="2514600"/>
          <a:ext cx="6096000" cy="4191000"/>
        </p:xfrm>
        <a:graphic>
          <a:graphicData uri="http://schemas.openxmlformats.org/drawingml/2006/table">
            <a:tbl>
              <a:tblPr firstRow="1" bandRow="1">
                <a:tableStyleId>{073A0DAA-6AF3-43AB-8588-CEC1D06C72B9}</a:tableStyleId>
              </a:tblPr>
              <a:tblGrid>
                <a:gridCol w="1905000"/>
                <a:gridCol w="1447800"/>
                <a:gridCol w="1447800"/>
                <a:gridCol w="1295400"/>
              </a:tblGrid>
              <a:tr h="1828800">
                <a:tc>
                  <a:txBody>
                    <a:bodyPr/>
                    <a:lstStyle/>
                    <a:p>
                      <a:r>
                        <a:rPr lang="en-US" sz="1100" b="1" dirty="0" smtClean="0">
                          <a:solidFill>
                            <a:schemeClr val="tx1"/>
                          </a:solidFill>
                        </a:rPr>
                        <a:t>ORGANIZATIONAL</a:t>
                      </a:r>
                      <a:r>
                        <a:rPr lang="en-US" sz="1100" b="1" baseline="0" dirty="0" smtClean="0">
                          <a:solidFill>
                            <a:schemeClr val="tx1"/>
                          </a:solidFill>
                        </a:rPr>
                        <a:t> MISSION:</a:t>
                      </a:r>
                      <a:endParaRPr lang="en-US" sz="1100" b="1" dirty="0" smtClean="0">
                        <a:solidFill>
                          <a:schemeClr val="tx1"/>
                        </a:solidFill>
                      </a:endParaRPr>
                    </a:p>
                    <a:p>
                      <a:endParaRPr lang="en-US" sz="400" b="0" dirty="0" smtClean="0">
                        <a:solidFill>
                          <a:schemeClr val="tx1"/>
                        </a:solidFill>
                      </a:endParaRPr>
                    </a:p>
                    <a:p>
                      <a:endParaRPr lang="en-US" sz="400" b="0" dirty="0" smtClean="0">
                        <a:solidFill>
                          <a:schemeClr val="tx1"/>
                        </a:solidFill>
                      </a:endParaRPr>
                    </a:p>
                    <a:p>
                      <a:r>
                        <a:rPr lang="en-US" sz="1000" b="0" dirty="0" smtClean="0">
                          <a:solidFill>
                            <a:schemeClr val="tx1"/>
                          </a:solidFill>
                        </a:rPr>
                        <a:t>Does</a:t>
                      </a:r>
                      <a:r>
                        <a:rPr lang="en-US" sz="1000" b="0" baseline="0" dirty="0" smtClean="0">
                          <a:solidFill>
                            <a:schemeClr val="tx1"/>
                          </a:solidFill>
                        </a:rPr>
                        <a:t> this alternative promote or detract from the organization’s mission or fundamental purpose?  Basic philanthropic values?</a:t>
                      </a:r>
                      <a:endParaRPr lang="en-US" sz="1000" dirty="0" smtClean="0">
                        <a:solidFill>
                          <a:schemeClr val="tx1"/>
                        </a:solidFill>
                      </a:endParaRPr>
                    </a:p>
                    <a:p>
                      <a:r>
                        <a:rPr lang="en-US" sz="1000" b="1" dirty="0" smtClean="0">
                          <a:solidFill>
                            <a:schemeClr val="tx1"/>
                          </a:solidFill>
                        </a:rPr>
                        <a:t/>
                      </a:r>
                      <a:br>
                        <a:rPr lang="en-US" sz="1000" b="1" dirty="0" smtClean="0">
                          <a:solidFill>
                            <a:schemeClr val="tx1"/>
                          </a:solidFill>
                        </a:rPr>
                      </a:br>
                      <a:r>
                        <a:rPr lang="en-US" sz="1000" b="0" dirty="0" smtClean="0">
                          <a:solidFill>
                            <a:schemeClr val="tx1"/>
                          </a:solidFill>
                        </a:rPr>
                        <a:t>How does this alternative</a:t>
                      </a:r>
                      <a:r>
                        <a:rPr lang="en-US" sz="1000" b="0" baseline="0" dirty="0" smtClean="0">
                          <a:solidFill>
                            <a:schemeClr val="tx1"/>
                          </a:solidFill>
                        </a:rPr>
                        <a:t> affect those ultimately receiving the services?</a:t>
                      </a:r>
                      <a:endParaRPr lang="en-US" sz="1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b="1" dirty="0" smtClean="0">
                          <a:solidFill>
                            <a:schemeClr val="tx1"/>
                          </a:solidFill>
                        </a:rPr>
                        <a:t>1</a:t>
                      </a:r>
                      <a:endParaRPr lang="en-US"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rPr>
                        <a:t>2</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00" dirty="0" smtClean="0">
                          <a:solidFill>
                            <a:schemeClr val="tx1"/>
                          </a:solidFill>
                        </a:rPr>
                        <a:t>3</a:t>
                      </a:r>
                      <a:endParaRPr lang="en-US" sz="1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66800">
                <a:tc>
                  <a:txBody>
                    <a:bodyPr/>
                    <a:lstStyle/>
                    <a:p>
                      <a:r>
                        <a:rPr lang="en-US" sz="1100" b="1" dirty="0" smtClean="0">
                          <a:solidFill>
                            <a:schemeClr val="tx1"/>
                          </a:solidFill>
                        </a:rPr>
                        <a:t>RELATIONSHIPS:</a:t>
                      </a:r>
                    </a:p>
                    <a:p>
                      <a:endParaRPr lang="en-US" sz="400" dirty="0" smtClean="0">
                        <a:solidFill>
                          <a:schemeClr val="tx1"/>
                        </a:solidFill>
                      </a:endParaRPr>
                    </a:p>
                    <a:p>
                      <a:endParaRPr lang="en-US" sz="400" dirty="0" smtClean="0">
                        <a:solidFill>
                          <a:schemeClr val="tx1"/>
                        </a:solidFill>
                      </a:endParaRPr>
                    </a:p>
                    <a:p>
                      <a:r>
                        <a:rPr lang="en-US" sz="1000" dirty="0" smtClean="0">
                          <a:solidFill>
                            <a:schemeClr val="tx1"/>
                          </a:solidFill>
                        </a:rPr>
                        <a:t>Does this alternative</a:t>
                      </a:r>
                      <a:r>
                        <a:rPr lang="en-US" sz="1000" baseline="0" dirty="0" smtClean="0">
                          <a:solidFill>
                            <a:schemeClr val="tx1"/>
                          </a:solidFill>
                        </a:rPr>
                        <a:t> strengthen long-term relationships with colleagues, donors, volunteers and the community?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66800">
                <a:tc>
                  <a:txBody>
                    <a:bodyPr/>
                    <a:lstStyle/>
                    <a:p>
                      <a:r>
                        <a:rPr lang="en-US" sz="1100" b="1" dirty="0" smtClean="0">
                          <a:solidFill>
                            <a:schemeClr val="tx1"/>
                          </a:solidFill>
                        </a:rPr>
                        <a:t>PERSONAL INTEGRITY:</a:t>
                      </a:r>
                    </a:p>
                    <a:p>
                      <a:endParaRPr lang="en-US" sz="400" dirty="0" smtClean="0"/>
                    </a:p>
                    <a:p>
                      <a:endParaRPr lang="en-US" sz="400" dirty="0" smtClean="0"/>
                    </a:p>
                    <a:p>
                      <a:r>
                        <a:rPr lang="en-US" sz="1000" dirty="0" smtClean="0">
                          <a:solidFill>
                            <a:schemeClr val="tx1"/>
                          </a:solidFill>
                        </a:rPr>
                        <a:t>In what ways does this alternative help or not help you develop into the person you want</a:t>
                      </a:r>
                      <a:r>
                        <a:rPr lang="en-US" sz="1000" baseline="0" dirty="0" smtClean="0">
                          <a:solidFill>
                            <a:schemeClr val="tx1"/>
                          </a:solidFill>
                        </a:rPr>
                        <a:t> to become?  How does it strengthen or weaken your Personal Integrity?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98860267"/>
              </p:ext>
            </p:extLst>
          </p:nvPr>
        </p:nvGraphicFramePr>
        <p:xfrm>
          <a:off x="1524000" y="1905001"/>
          <a:ext cx="6096000" cy="609600"/>
        </p:xfrm>
        <a:graphic>
          <a:graphicData uri="http://schemas.openxmlformats.org/drawingml/2006/table">
            <a:tbl>
              <a:tblPr firstRow="1" bandRow="1">
                <a:tableStyleId>{5C22544A-7EE6-4342-B048-85BDC9FD1C3A}</a:tableStyleId>
              </a:tblPr>
              <a:tblGrid>
                <a:gridCol w="1905000"/>
                <a:gridCol w="4191000"/>
              </a:tblGrid>
              <a:tr h="381000">
                <a:tc>
                  <a:txBody>
                    <a:bodyPr/>
                    <a:lstStyle/>
                    <a:p>
                      <a:r>
                        <a:rPr lang="en-US" sz="1600" b="1" dirty="0" smtClean="0">
                          <a:solidFill>
                            <a:schemeClr val="tx1"/>
                          </a:solidFill>
                        </a:rPr>
                        <a:t>PERSPECTIVES</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ALTERNATIVES</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1471961" y="3505200"/>
            <a:ext cx="6629400" cy="369332"/>
          </a:xfrm>
          <a:prstGeom prst="rect">
            <a:avLst/>
          </a:prstGeom>
          <a:noFill/>
        </p:spPr>
        <p:txBody>
          <a:bodyPr wrap="square" rtlCol="0">
            <a:spAutoFit/>
          </a:bodyPr>
          <a:lstStyle/>
          <a:p>
            <a:r>
              <a:rPr lang="en-US" dirty="0" smtClean="0"/>
              <a:t>---------------------------------------------------------------------------------------</a:t>
            </a:r>
            <a:endParaRPr lang="en-US" dirty="0"/>
          </a:p>
        </p:txBody>
      </p:sp>
    </p:spTree>
    <p:extLst>
      <p:ext uri="{BB962C8B-B14F-4D97-AF65-F5344CB8AC3E}">
        <p14:creationId xmlns:p14="http://schemas.microsoft.com/office/powerpoint/2010/main" val="873217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4962" y="457200"/>
            <a:ext cx="8839200" cy="609600"/>
          </a:xfrm>
        </p:spPr>
        <p:txBody>
          <a:bodyPr>
            <a:normAutofit fontScale="85000" lnSpcReduction="20000"/>
          </a:bodyPr>
          <a:lstStyle/>
          <a:p>
            <a:r>
              <a:rPr lang="en-US" sz="4500" b="1" dirty="0" smtClean="0">
                <a:solidFill>
                  <a:srgbClr val="002060"/>
                </a:solidFill>
                <a:latin typeface="Calibri" panose="020F0502020204030204" pitchFamily="34" charset="0"/>
              </a:rPr>
              <a:t>All Well and Good:</a:t>
            </a:r>
          </a:p>
          <a:p>
            <a:endParaRPr lang="en-US" sz="2800" b="1" dirty="0">
              <a:solidFill>
                <a:srgbClr val="002060"/>
              </a:solidFill>
              <a:latin typeface="Calibri" panose="020F0502020204030204" pitchFamily="34" charset="0"/>
            </a:endParaRPr>
          </a:p>
        </p:txBody>
      </p:sp>
      <p:sp>
        <p:nvSpPr>
          <p:cNvPr id="4" name="Subtitle 2"/>
          <p:cNvSpPr txBox="1">
            <a:spLocks/>
          </p:cNvSpPr>
          <p:nvPr/>
        </p:nvSpPr>
        <p:spPr>
          <a:xfrm>
            <a:off x="152400" y="914400"/>
            <a:ext cx="8839200" cy="609600"/>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500" b="1" i="1" dirty="0" smtClean="0">
                <a:solidFill>
                  <a:srgbClr val="002060"/>
                </a:solidFill>
                <a:latin typeface="Calibri" panose="020F0502020204030204" pitchFamily="34" charset="0"/>
              </a:rPr>
              <a:t>A Case for the Ethics of Philanthropic Fundraising</a:t>
            </a:r>
          </a:p>
          <a:p>
            <a:endParaRPr lang="en-US" sz="2800" b="1" dirty="0">
              <a:solidFill>
                <a:schemeClr val="bg1"/>
              </a:solidFill>
              <a:latin typeface="Calibri" panose="020F0502020204030204" pitchFamily="34" charset="0"/>
            </a:endParaRPr>
          </a:p>
        </p:txBody>
      </p:sp>
      <p:sp>
        <p:nvSpPr>
          <p:cNvPr id="6" name="TextBox 5"/>
          <p:cNvSpPr txBox="1"/>
          <p:nvPr/>
        </p:nvSpPr>
        <p:spPr>
          <a:xfrm>
            <a:off x="180703" y="1350280"/>
            <a:ext cx="8648699" cy="5509200"/>
          </a:xfrm>
          <a:prstGeom prst="rect">
            <a:avLst/>
          </a:prstGeom>
          <a:noFill/>
        </p:spPr>
        <p:txBody>
          <a:bodyPr wrap="square" rtlCol="0">
            <a:spAutoFit/>
          </a:bodyPr>
          <a:lstStyle/>
          <a:p>
            <a:endParaRPr lang="en-US" sz="2200" b="1" dirty="0" smtClean="0">
              <a:solidFill>
                <a:schemeClr val="bg1"/>
              </a:solidFill>
              <a:latin typeface="Calibri" panose="020F0502020204030204" pitchFamily="34" charset="0"/>
            </a:endParaRPr>
          </a:p>
          <a:p>
            <a:r>
              <a:rPr lang="en-US" sz="2200" b="1" u="sng" dirty="0" smtClean="0">
                <a:solidFill>
                  <a:srgbClr val="002060"/>
                </a:solidFill>
                <a:latin typeface="Calibri" panose="020F0502020204030204" pitchFamily="34" charset="0"/>
              </a:rPr>
              <a:t>The Premise:</a:t>
            </a:r>
            <a:endParaRPr lang="en-US" sz="2200" b="1" dirty="0" smtClean="0">
              <a:solidFill>
                <a:srgbClr val="002060"/>
              </a:solidFill>
              <a:latin typeface="Calibri" panose="020F0502020204030204" pitchFamily="34" charset="0"/>
            </a:endParaRPr>
          </a:p>
          <a:p>
            <a:pPr marL="342900" indent="-342900">
              <a:buFont typeface="Wingdings" panose="05000000000000000000" pitchFamily="2" charset="2"/>
              <a:buChar char="§"/>
            </a:pPr>
            <a:r>
              <a:rPr lang="en-US" sz="2200" b="1" dirty="0" smtClean="0">
                <a:solidFill>
                  <a:srgbClr val="002060"/>
                </a:solidFill>
                <a:latin typeface="Calibri" panose="020F0502020204030204" pitchFamily="34" charset="0"/>
              </a:rPr>
              <a:t>Society’s most deeply held values are expressed in the work of nonprofit organizations</a:t>
            </a:r>
            <a:br>
              <a:rPr lang="en-US" sz="2200" b="1" dirty="0" smtClean="0">
                <a:solidFill>
                  <a:srgbClr val="002060"/>
                </a:solidFill>
                <a:latin typeface="Calibri" panose="020F0502020204030204" pitchFamily="34" charset="0"/>
              </a:rPr>
            </a:br>
            <a:endParaRPr lang="en-US" sz="2200" b="1" dirty="0" smtClean="0">
              <a:solidFill>
                <a:srgbClr val="002060"/>
              </a:solidFill>
              <a:latin typeface="Calibri" panose="020F0502020204030204" pitchFamily="34" charset="0"/>
            </a:endParaRPr>
          </a:p>
          <a:p>
            <a:pPr marL="342900" indent="-342900">
              <a:buFont typeface="Wingdings" panose="05000000000000000000" pitchFamily="2" charset="2"/>
              <a:buChar char="§"/>
            </a:pPr>
            <a:r>
              <a:rPr lang="en-US" sz="2200" b="1" dirty="0" smtClean="0">
                <a:solidFill>
                  <a:srgbClr val="002060"/>
                </a:solidFill>
                <a:latin typeface="Calibri" panose="020F0502020204030204" pitchFamily="34" charset="0"/>
              </a:rPr>
              <a:t>Those charged with raising this support – both professional fundraisers and other paid and volunteer organizational leaders – have dual obligations:</a:t>
            </a:r>
            <a:br>
              <a:rPr lang="en-US" sz="2200" b="1" dirty="0" smtClean="0">
                <a:solidFill>
                  <a:srgbClr val="002060"/>
                </a:solidFill>
                <a:latin typeface="Calibri" panose="020F0502020204030204" pitchFamily="34" charset="0"/>
              </a:rPr>
            </a:br>
            <a:r>
              <a:rPr lang="en-US" sz="2200" b="1" dirty="0" smtClean="0">
                <a:solidFill>
                  <a:srgbClr val="002060"/>
                </a:solidFill>
                <a:latin typeface="Calibri" panose="020F0502020204030204" pitchFamily="34" charset="0"/>
              </a:rPr>
              <a:t>    1. Effective fundraising to support mission-based organizations</a:t>
            </a:r>
            <a:br>
              <a:rPr lang="en-US" sz="2200" b="1" dirty="0" smtClean="0">
                <a:solidFill>
                  <a:srgbClr val="002060"/>
                </a:solidFill>
                <a:latin typeface="Calibri" panose="020F0502020204030204" pitchFamily="34" charset="0"/>
              </a:rPr>
            </a:br>
            <a:r>
              <a:rPr lang="en-US" sz="2200" b="1" dirty="0" smtClean="0">
                <a:solidFill>
                  <a:srgbClr val="002060"/>
                </a:solidFill>
                <a:latin typeface="Calibri" panose="020F0502020204030204" pitchFamily="34" charset="0"/>
              </a:rPr>
              <a:t>    2. Ethical practices consistent with mission-based values and the </a:t>
            </a:r>
            <a:br>
              <a:rPr lang="en-US" sz="2200" b="1" dirty="0" smtClean="0">
                <a:solidFill>
                  <a:srgbClr val="002060"/>
                </a:solidFill>
                <a:latin typeface="Calibri" panose="020F0502020204030204" pitchFamily="34" charset="0"/>
              </a:rPr>
            </a:br>
            <a:r>
              <a:rPr lang="en-US" sz="2200" b="1" dirty="0" smtClean="0">
                <a:solidFill>
                  <a:srgbClr val="002060"/>
                </a:solidFill>
                <a:latin typeface="Calibri" panose="020F0502020204030204" pitchFamily="34" charset="0"/>
              </a:rPr>
              <a:t>        demands of serving the public trust</a:t>
            </a:r>
            <a:br>
              <a:rPr lang="en-US" sz="2200" b="1" dirty="0" smtClean="0">
                <a:solidFill>
                  <a:srgbClr val="002060"/>
                </a:solidFill>
                <a:latin typeface="Calibri" panose="020F0502020204030204" pitchFamily="34" charset="0"/>
              </a:rPr>
            </a:br>
            <a:endParaRPr lang="en-US" sz="2200" b="1" dirty="0" smtClean="0">
              <a:solidFill>
                <a:srgbClr val="002060"/>
              </a:solidFill>
              <a:latin typeface="Calibri" panose="020F0502020204030204" pitchFamily="34" charset="0"/>
            </a:endParaRPr>
          </a:p>
          <a:p>
            <a:pPr marL="342900" indent="-342900">
              <a:buFont typeface="Wingdings" panose="05000000000000000000" pitchFamily="2" charset="2"/>
              <a:buChar char="§"/>
            </a:pPr>
            <a:endParaRPr lang="en-US" sz="2200" b="1" dirty="0">
              <a:solidFill>
                <a:schemeClr val="bg1"/>
              </a:solidFill>
              <a:latin typeface="Calibri" panose="020F0502020204030204" pitchFamily="34" charset="0"/>
            </a:endParaRPr>
          </a:p>
          <a:p>
            <a:endParaRPr lang="en-US" sz="2200" b="1" dirty="0" smtClean="0">
              <a:solidFill>
                <a:schemeClr val="bg1"/>
              </a:solidFill>
              <a:latin typeface="Calibri" panose="020F0502020204030204" pitchFamily="34" charset="0"/>
            </a:endParaRPr>
          </a:p>
          <a:p>
            <a:r>
              <a:rPr lang="en-US" sz="2200" b="1" dirty="0" smtClean="0">
                <a:solidFill>
                  <a:schemeClr val="bg1"/>
                </a:solidFill>
                <a:latin typeface="Calibri" panose="020F0502020204030204" pitchFamily="34" charset="0"/>
              </a:rPr>
              <a:t/>
            </a:r>
            <a:br>
              <a:rPr lang="en-US" sz="2200" b="1" dirty="0" smtClean="0">
                <a:solidFill>
                  <a:schemeClr val="bg1"/>
                </a:solidFill>
                <a:latin typeface="Calibri" panose="020F0502020204030204" pitchFamily="34" charset="0"/>
              </a:rPr>
            </a:br>
            <a:endParaRPr lang="en-US" sz="2200" b="1" dirty="0" smtClean="0">
              <a:solidFill>
                <a:schemeClr val="bg1"/>
              </a:solidFill>
              <a:latin typeface="Calibri" panose="020F0502020204030204" pitchFamily="34" charset="0"/>
            </a:endParaRPr>
          </a:p>
        </p:txBody>
      </p:sp>
      <p:pic>
        <p:nvPicPr>
          <p:cNvPr id="5124" name="Picture 4" descr="Image result for ethics fundrais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5418632"/>
            <a:ext cx="5410200" cy="1298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166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4962" y="457200"/>
            <a:ext cx="8839200" cy="609600"/>
          </a:xfrm>
        </p:spPr>
        <p:txBody>
          <a:bodyPr>
            <a:normAutofit fontScale="85000" lnSpcReduction="20000"/>
          </a:bodyPr>
          <a:lstStyle/>
          <a:p>
            <a:r>
              <a:rPr lang="en-US" sz="4500" b="1" dirty="0" smtClean="0">
                <a:solidFill>
                  <a:srgbClr val="002060"/>
                </a:solidFill>
                <a:latin typeface="Calibri" panose="020F0502020204030204" pitchFamily="34" charset="0"/>
              </a:rPr>
              <a:t>All Well and Good:</a:t>
            </a:r>
          </a:p>
          <a:p>
            <a:endParaRPr lang="en-US" sz="2800" b="1" dirty="0">
              <a:solidFill>
                <a:srgbClr val="002060"/>
              </a:solidFill>
              <a:latin typeface="Calibri" panose="020F0502020204030204" pitchFamily="34" charset="0"/>
            </a:endParaRPr>
          </a:p>
        </p:txBody>
      </p:sp>
      <p:sp>
        <p:nvSpPr>
          <p:cNvPr id="4" name="Subtitle 2"/>
          <p:cNvSpPr txBox="1">
            <a:spLocks/>
          </p:cNvSpPr>
          <p:nvPr/>
        </p:nvSpPr>
        <p:spPr>
          <a:xfrm>
            <a:off x="152400" y="914400"/>
            <a:ext cx="8839200" cy="609600"/>
          </a:xfrm>
          <a:prstGeom prst="rect">
            <a:avLst/>
          </a:prstGeom>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500" b="1" i="1" dirty="0" smtClean="0">
                <a:solidFill>
                  <a:srgbClr val="002060"/>
                </a:solidFill>
                <a:latin typeface="Calibri" panose="020F0502020204030204" pitchFamily="34" charset="0"/>
              </a:rPr>
              <a:t>A Case for the Ethics of Philanthropic Fundraising</a:t>
            </a:r>
          </a:p>
          <a:p>
            <a:r>
              <a:rPr lang="en-US" sz="2200" b="1" i="1" dirty="0">
                <a:solidFill>
                  <a:srgbClr val="001D58"/>
                </a:solidFill>
              </a:rPr>
              <a:t>Paul C. </a:t>
            </a:r>
            <a:r>
              <a:rPr lang="en-US" sz="2200" b="1" i="1" dirty="0" err="1">
                <a:solidFill>
                  <a:srgbClr val="001D58"/>
                </a:solidFill>
              </a:rPr>
              <a:t>Pribbenow</a:t>
            </a:r>
            <a:r>
              <a:rPr lang="en-US" sz="2200" b="1" i="1" dirty="0">
                <a:solidFill>
                  <a:srgbClr val="001D58"/>
                </a:solidFill>
              </a:rPr>
              <a:t>, Ph.D., CFRE, AFP Ethics Committee, June 2014 </a:t>
            </a:r>
            <a:endParaRPr lang="en-US" sz="2200" b="1" i="1" dirty="0" smtClean="0">
              <a:solidFill>
                <a:srgbClr val="001D58"/>
              </a:solidFill>
              <a:latin typeface="Calibri" panose="020F0502020204030204" pitchFamily="34" charset="0"/>
            </a:endParaRPr>
          </a:p>
          <a:p>
            <a:endParaRPr lang="en-US" sz="2800" b="1" dirty="0">
              <a:solidFill>
                <a:schemeClr val="bg1"/>
              </a:solidFill>
              <a:latin typeface="Calibri" panose="020F0502020204030204" pitchFamily="34" charset="0"/>
            </a:endParaRPr>
          </a:p>
        </p:txBody>
      </p:sp>
      <p:pic>
        <p:nvPicPr>
          <p:cNvPr id="5122" name="Picture 2" descr="Image result for AFP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883" y="5014455"/>
            <a:ext cx="2556213" cy="17382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42901" y="1346623"/>
            <a:ext cx="8648699" cy="5509200"/>
          </a:xfrm>
          <a:prstGeom prst="rect">
            <a:avLst/>
          </a:prstGeom>
          <a:noFill/>
        </p:spPr>
        <p:txBody>
          <a:bodyPr wrap="square" rtlCol="0">
            <a:spAutoFit/>
          </a:bodyPr>
          <a:lstStyle/>
          <a:p>
            <a:endParaRPr lang="en-US" sz="2200" b="1" dirty="0" smtClean="0">
              <a:solidFill>
                <a:srgbClr val="002060"/>
              </a:solidFill>
              <a:latin typeface="Calibri" panose="020F0502020204030204" pitchFamily="34" charset="0"/>
            </a:endParaRPr>
          </a:p>
          <a:p>
            <a:r>
              <a:rPr lang="en-US" sz="2200" b="1" u="sng" dirty="0" smtClean="0">
                <a:solidFill>
                  <a:srgbClr val="002060"/>
                </a:solidFill>
                <a:latin typeface="Calibri" panose="020F0502020204030204" pitchFamily="34" charset="0"/>
              </a:rPr>
              <a:t>The Logic</a:t>
            </a:r>
            <a:endParaRPr lang="en-US" sz="2200" b="1" dirty="0" smtClean="0">
              <a:solidFill>
                <a:srgbClr val="002060"/>
              </a:solidFill>
              <a:latin typeface="Calibri" panose="020F0502020204030204" pitchFamily="34" charset="0"/>
            </a:endParaRPr>
          </a:p>
          <a:p>
            <a:pPr marL="342900" indent="-342900">
              <a:buFont typeface="Wingdings" panose="05000000000000000000" pitchFamily="2" charset="2"/>
              <a:buChar char="§"/>
            </a:pPr>
            <a:r>
              <a:rPr lang="en-US" sz="2200" b="1" dirty="0" smtClean="0">
                <a:solidFill>
                  <a:srgbClr val="002060"/>
                </a:solidFill>
                <a:latin typeface="Calibri" panose="020F0502020204030204" pitchFamily="34" charset="0"/>
              </a:rPr>
              <a:t>The AFP mission statement aspires to promote fundraising practice that is both ethical and effective in service to the public trust and a healthy democracy</a:t>
            </a:r>
            <a:br>
              <a:rPr lang="en-US" sz="2200" b="1" dirty="0" smtClean="0">
                <a:solidFill>
                  <a:srgbClr val="002060"/>
                </a:solidFill>
                <a:latin typeface="Calibri" panose="020F0502020204030204" pitchFamily="34" charset="0"/>
              </a:rPr>
            </a:br>
            <a:endParaRPr lang="en-US" sz="2200" b="1" dirty="0" smtClean="0">
              <a:solidFill>
                <a:srgbClr val="002060"/>
              </a:solidFill>
              <a:latin typeface="Calibri" panose="020F0502020204030204" pitchFamily="34" charset="0"/>
            </a:endParaRPr>
          </a:p>
          <a:p>
            <a:pPr marL="342900" indent="-342900">
              <a:buFont typeface="Wingdings" panose="05000000000000000000" pitchFamily="2" charset="2"/>
              <a:buChar char="§"/>
            </a:pPr>
            <a:r>
              <a:rPr lang="en-US" sz="2200" b="1" dirty="0" smtClean="0">
                <a:solidFill>
                  <a:srgbClr val="002060"/>
                </a:solidFill>
                <a:latin typeface="Calibri" panose="020F0502020204030204" pitchFamily="34" charset="0"/>
              </a:rPr>
              <a:t>Philanthropic fundraisers (and other nonprofit leaders) serve the public good – they are, in that way, public servants.  The work they do serves causes that reflect society’s most deeply held values: education, health, justice, environmental well-being, vital arts and culture, etc.</a:t>
            </a:r>
            <a:br>
              <a:rPr lang="en-US" sz="2200" b="1" dirty="0" smtClean="0">
                <a:solidFill>
                  <a:srgbClr val="002060"/>
                </a:solidFill>
                <a:latin typeface="Calibri" panose="020F0502020204030204" pitchFamily="34" charset="0"/>
              </a:rPr>
            </a:br>
            <a:endParaRPr lang="en-US" sz="2200" b="1" dirty="0" smtClean="0">
              <a:solidFill>
                <a:srgbClr val="002060"/>
              </a:solidFill>
              <a:latin typeface="Calibri" panose="020F0502020204030204" pitchFamily="34" charset="0"/>
            </a:endParaRPr>
          </a:p>
          <a:p>
            <a:pPr marL="342900" indent="-342900">
              <a:buFont typeface="Wingdings" panose="05000000000000000000" pitchFamily="2" charset="2"/>
              <a:buChar char="§"/>
            </a:pPr>
            <a:endParaRPr lang="en-US" sz="2200" b="1" dirty="0">
              <a:solidFill>
                <a:srgbClr val="002060"/>
              </a:solidFill>
              <a:latin typeface="Calibri" panose="020F0502020204030204" pitchFamily="34" charset="0"/>
            </a:endParaRPr>
          </a:p>
          <a:p>
            <a:endParaRPr lang="en-US" sz="2200" b="1" dirty="0" smtClean="0">
              <a:solidFill>
                <a:srgbClr val="002060"/>
              </a:solidFill>
              <a:latin typeface="Calibri" panose="020F0502020204030204" pitchFamily="34" charset="0"/>
            </a:endParaRPr>
          </a:p>
          <a:p>
            <a:r>
              <a:rPr lang="en-US" sz="2200" b="1" dirty="0" smtClean="0">
                <a:solidFill>
                  <a:srgbClr val="002060"/>
                </a:solidFill>
                <a:latin typeface="Calibri" panose="020F0502020204030204" pitchFamily="34" charset="0"/>
              </a:rPr>
              <a:t/>
            </a:r>
            <a:br>
              <a:rPr lang="en-US" sz="2200" b="1" dirty="0" smtClean="0">
                <a:solidFill>
                  <a:srgbClr val="002060"/>
                </a:solidFill>
                <a:latin typeface="Calibri" panose="020F0502020204030204" pitchFamily="34" charset="0"/>
              </a:rPr>
            </a:br>
            <a:endParaRPr lang="en-US" sz="2200" b="1" dirty="0" smtClean="0">
              <a:solidFill>
                <a:srgbClr val="002060"/>
              </a:solidFill>
              <a:latin typeface="Calibri" panose="020F0502020204030204" pitchFamily="34" charset="0"/>
            </a:endParaRPr>
          </a:p>
        </p:txBody>
      </p:sp>
    </p:spTree>
    <p:extLst>
      <p:ext uri="{BB962C8B-B14F-4D97-AF65-F5344CB8AC3E}">
        <p14:creationId xmlns:p14="http://schemas.microsoft.com/office/powerpoint/2010/main" val="187446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49" y="304800"/>
            <a:ext cx="9220200" cy="1295400"/>
          </a:xfrm>
        </p:spPr>
        <p:txBody>
          <a:bodyPr>
            <a:normAutofit fontScale="85000" lnSpcReduction="20000"/>
          </a:bodyPr>
          <a:lstStyle/>
          <a:p>
            <a:r>
              <a:rPr lang="en-US" sz="4100" b="1" dirty="0" smtClean="0">
                <a:solidFill>
                  <a:srgbClr val="002060"/>
                </a:solidFill>
                <a:latin typeface="Calibri" panose="020F0502020204030204" pitchFamily="34" charset="0"/>
              </a:rPr>
              <a:t>Seven Ethical “Dilemmas” in </a:t>
            </a:r>
            <a:br>
              <a:rPr lang="en-US" sz="4100" b="1" dirty="0" smtClean="0">
                <a:solidFill>
                  <a:srgbClr val="002060"/>
                </a:solidFill>
                <a:latin typeface="Calibri" panose="020F0502020204030204" pitchFamily="34" charset="0"/>
              </a:rPr>
            </a:br>
            <a:r>
              <a:rPr lang="en-US" sz="4100" b="1" dirty="0" smtClean="0">
                <a:solidFill>
                  <a:srgbClr val="002060"/>
                </a:solidFill>
                <a:latin typeface="Calibri" panose="020F0502020204030204" pitchFamily="34" charset="0"/>
              </a:rPr>
              <a:t>Philanthropic Fundraising</a:t>
            </a:r>
          </a:p>
          <a:p>
            <a:r>
              <a:rPr lang="en-US" sz="1400" b="1" i="1" dirty="0">
                <a:solidFill>
                  <a:srgbClr val="001D58"/>
                </a:solidFill>
              </a:rPr>
              <a:t>Tim J. Burchill, CFRE (deceased) </a:t>
            </a:r>
            <a:r>
              <a:rPr lang="en-US" sz="1400" b="1" i="1" dirty="0" smtClean="0">
                <a:solidFill>
                  <a:srgbClr val="001D58"/>
                </a:solidFill>
              </a:rPr>
              <a:t/>
            </a:r>
            <a:br>
              <a:rPr lang="en-US" sz="1400" b="1" i="1" dirty="0" smtClean="0">
                <a:solidFill>
                  <a:srgbClr val="001D58"/>
                </a:solidFill>
              </a:rPr>
            </a:br>
            <a:r>
              <a:rPr lang="en-US" sz="1400" b="1" i="1" dirty="0" smtClean="0">
                <a:solidFill>
                  <a:srgbClr val="001D58"/>
                </a:solidFill>
              </a:rPr>
              <a:t>Former Executive </a:t>
            </a:r>
            <a:r>
              <a:rPr lang="en-US" sz="1400" b="1" i="1" dirty="0">
                <a:solidFill>
                  <a:srgbClr val="001D58"/>
                </a:solidFill>
              </a:rPr>
              <a:t>Director </a:t>
            </a:r>
            <a:r>
              <a:rPr lang="en-US" sz="1400" b="1" i="1" dirty="0" smtClean="0">
                <a:solidFill>
                  <a:srgbClr val="001D58"/>
                </a:solidFill>
              </a:rPr>
              <a:t>at The </a:t>
            </a:r>
            <a:r>
              <a:rPr lang="en-US" sz="1400" b="1" i="1" dirty="0">
                <a:solidFill>
                  <a:srgbClr val="001D58"/>
                </a:solidFill>
              </a:rPr>
              <a:t>Hendrickson Institute for Ethical </a:t>
            </a:r>
            <a:r>
              <a:rPr lang="en-US" sz="1400" b="1" i="1" dirty="0" smtClean="0">
                <a:solidFill>
                  <a:srgbClr val="001D58"/>
                </a:solidFill>
              </a:rPr>
              <a:t>Leadership at Saint Mary’s University of Minnesota</a:t>
            </a:r>
            <a:endParaRPr lang="en-US" sz="2800" b="1" dirty="0">
              <a:solidFill>
                <a:schemeClr val="bg1"/>
              </a:solidFill>
              <a:latin typeface="Calibri" panose="020F0502020204030204" pitchFamily="34" charset="0"/>
            </a:endParaRPr>
          </a:p>
        </p:txBody>
      </p:sp>
      <p:sp>
        <p:nvSpPr>
          <p:cNvPr id="6" name="TextBox 5"/>
          <p:cNvSpPr txBox="1"/>
          <p:nvPr/>
        </p:nvSpPr>
        <p:spPr>
          <a:xfrm>
            <a:off x="285205" y="1752600"/>
            <a:ext cx="8648699" cy="5847755"/>
          </a:xfrm>
          <a:prstGeom prst="rect">
            <a:avLst/>
          </a:prstGeom>
          <a:noFill/>
        </p:spPr>
        <p:txBody>
          <a:bodyPr wrap="square" rtlCol="0">
            <a:spAutoFit/>
          </a:bodyPr>
          <a:lstStyle/>
          <a:p>
            <a:r>
              <a:rPr lang="en-US" sz="2200" b="1" u="sng" dirty="0" smtClean="0">
                <a:solidFill>
                  <a:srgbClr val="002060"/>
                </a:solidFill>
                <a:latin typeface="Calibri" panose="020F0502020204030204" pitchFamily="34" charset="0"/>
              </a:rPr>
              <a:t>Dilemma #1:</a:t>
            </a:r>
            <a:r>
              <a:rPr lang="en-US" sz="2200" b="1" dirty="0" smtClean="0">
                <a:solidFill>
                  <a:srgbClr val="002060"/>
                </a:solidFill>
                <a:latin typeface="Calibri" panose="020F0502020204030204" pitchFamily="34" charset="0"/>
              </a:rPr>
              <a:t>  Tainted Money </a:t>
            </a:r>
            <a:br>
              <a:rPr lang="en-US" sz="2200" b="1" dirty="0" smtClean="0">
                <a:solidFill>
                  <a:srgbClr val="002060"/>
                </a:solidFill>
                <a:latin typeface="Calibri" panose="020F0502020204030204" pitchFamily="34" charset="0"/>
              </a:rPr>
            </a:br>
            <a:endParaRPr lang="en-US" sz="2200" b="1" dirty="0" smtClean="0">
              <a:solidFill>
                <a:srgbClr val="002060"/>
              </a:solidFill>
              <a:latin typeface="Calibri" panose="020F0502020204030204" pitchFamily="34" charset="0"/>
            </a:endParaRPr>
          </a:p>
          <a:p>
            <a:r>
              <a:rPr lang="en-US" sz="2200" b="1" u="sng" dirty="0" smtClean="0">
                <a:solidFill>
                  <a:srgbClr val="002060"/>
                </a:solidFill>
                <a:latin typeface="Calibri" panose="020F0502020204030204" pitchFamily="34" charset="0"/>
              </a:rPr>
              <a:t>Dilemma #2:</a:t>
            </a:r>
            <a:r>
              <a:rPr lang="en-US" sz="2200" b="1" dirty="0" smtClean="0">
                <a:solidFill>
                  <a:srgbClr val="002060"/>
                </a:solidFill>
                <a:latin typeface="Calibri" panose="020F0502020204030204" pitchFamily="34" charset="0"/>
              </a:rPr>
              <a:t>  Compensation</a:t>
            </a:r>
            <a:br>
              <a:rPr lang="en-US" sz="2200" b="1" dirty="0" smtClean="0">
                <a:solidFill>
                  <a:srgbClr val="002060"/>
                </a:solidFill>
                <a:latin typeface="Calibri" panose="020F0502020204030204" pitchFamily="34" charset="0"/>
              </a:rPr>
            </a:br>
            <a:endParaRPr lang="en-US" sz="2200" b="1" dirty="0" smtClean="0">
              <a:solidFill>
                <a:srgbClr val="002060"/>
              </a:solidFill>
              <a:latin typeface="Calibri" panose="020F0502020204030204" pitchFamily="34" charset="0"/>
            </a:endParaRPr>
          </a:p>
          <a:p>
            <a:r>
              <a:rPr lang="en-US" sz="2200" b="1" u="sng" dirty="0" smtClean="0">
                <a:solidFill>
                  <a:srgbClr val="002060"/>
                </a:solidFill>
                <a:latin typeface="Calibri" panose="020F0502020204030204" pitchFamily="34" charset="0"/>
              </a:rPr>
              <a:t>Dilemma #3:</a:t>
            </a:r>
            <a:r>
              <a:rPr lang="en-US" sz="2200" b="1" dirty="0" smtClean="0">
                <a:solidFill>
                  <a:srgbClr val="002060"/>
                </a:solidFill>
                <a:latin typeface="Calibri" panose="020F0502020204030204" pitchFamily="34" charset="0"/>
              </a:rPr>
              <a:t>  Privacy</a:t>
            </a:r>
            <a:br>
              <a:rPr lang="en-US" sz="2200" b="1" dirty="0" smtClean="0">
                <a:solidFill>
                  <a:srgbClr val="002060"/>
                </a:solidFill>
                <a:latin typeface="Calibri" panose="020F0502020204030204" pitchFamily="34" charset="0"/>
              </a:rPr>
            </a:br>
            <a:endParaRPr lang="en-US" sz="2200" b="1" dirty="0" smtClean="0">
              <a:solidFill>
                <a:srgbClr val="002060"/>
              </a:solidFill>
              <a:latin typeface="Calibri" panose="020F0502020204030204" pitchFamily="34" charset="0"/>
            </a:endParaRPr>
          </a:p>
          <a:p>
            <a:r>
              <a:rPr lang="en-US" sz="2200" b="1" u="sng" dirty="0" smtClean="0">
                <a:solidFill>
                  <a:srgbClr val="002060"/>
                </a:solidFill>
                <a:latin typeface="Calibri" panose="020F0502020204030204" pitchFamily="34" charset="0"/>
              </a:rPr>
              <a:t>Dilemma #4:</a:t>
            </a:r>
            <a:r>
              <a:rPr lang="en-US" sz="2200" b="1" dirty="0" smtClean="0">
                <a:solidFill>
                  <a:srgbClr val="002060"/>
                </a:solidFill>
                <a:latin typeface="Calibri" panose="020F0502020204030204" pitchFamily="34" charset="0"/>
              </a:rPr>
              <a:t>  Stewardship</a:t>
            </a:r>
            <a:br>
              <a:rPr lang="en-US" sz="2200" b="1" dirty="0" smtClean="0">
                <a:solidFill>
                  <a:srgbClr val="002060"/>
                </a:solidFill>
                <a:latin typeface="Calibri" panose="020F0502020204030204" pitchFamily="34" charset="0"/>
              </a:rPr>
            </a:br>
            <a:endParaRPr lang="en-US" sz="2200" b="1" dirty="0" smtClean="0">
              <a:solidFill>
                <a:srgbClr val="002060"/>
              </a:solidFill>
              <a:latin typeface="Calibri" panose="020F0502020204030204" pitchFamily="34" charset="0"/>
            </a:endParaRPr>
          </a:p>
          <a:p>
            <a:r>
              <a:rPr lang="en-US" sz="2200" b="1" u="sng" dirty="0" smtClean="0">
                <a:solidFill>
                  <a:srgbClr val="002060"/>
                </a:solidFill>
                <a:latin typeface="Calibri" panose="020F0502020204030204" pitchFamily="34" charset="0"/>
              </a:rPr>
              <a:t>Dilemma #5:</a:t>
            </a:r>
            <a:r>
              <a:rPr lang="en-US" sz="2200" b="1" dirty="0" smtClean="0">
                <a:solidFill>
                  <a:srgbClr val="002060"/>
                </a:solidFill>
                <a:latin typeface="Calibri" panose="020F0502020204030204" pitchFamily="34" charset="0"/>
              </a:rPr>
              <a:t>  Honesty and Full Disclosure</a:t>
            </a:r>
            <a:br>
              <a:rPr lang="en-US" sz="2200" b="1" dirty="0" smtClean="0">
                <a:solidFill>
                  <a:srgbClr val="002060"/>
                </a:solidFill>
                <a:latin typeface="Calibri" panose="020F0502020204030204" pitchFamily="34" charset="0"/>
              </a:rPr>
            </a:br>
            <a:endParaRPr lang="en-US" sz="2200" b="1" dirty="0" smtClean="0">
              <a:solidFill>
                <a:srgbClr val="002060"/>
              </a:solidFill>
              <a:latin typeface="Calibri" panose="020F0502020204030204" pitchFamily="34" charset="0"/>
            </a:endParaRPr>
          </a:p>
          <a:p>
            <a:r>
              <a:rPr lang="en-US" sz="2200" b="1" u="sng" dirty="0" smtClean="0">
                <a:solidFill>
                  <a:srgbClr val="002060"/>
                </a:solidFill>
                <a:latin typeface="Calibri" panose="020F0502020204030204" pitchFamily="34" charset="0"/>
              </a:rPr>
              <a:t>Dilemma #6:</a:t>
            </a:r>
            <a:r>
              <a:rPr lang="en-US" sz="2200" b="1" dirty="0" smtClean="0">
                <a:solidFill>
                  <a:srgbClr val="002060"/>
                </a:solidFill>
                <a:latin typeface="Calibri" panose="020F0502020204030204" pitchFamily="34" charset="0"/>
              </a:rPr>
              <a:t>  Conflicts of Interest</a:t>
            </a:r>
            <a:br>
              <a:rPr lang="en-US" sz="2200" b="1" dirty="0" smtClean="0">
                <a:solidFill>
                  <a:srgbClr val="002060"/>
                </a:solidFill>
                <a:latin typeface="Calibri" panose="020F0502020204030204" pitchFamily="34" charset="0"/>
              </a:rPr>
            </a:br>
            <a:endParaRPr lang="en-US" sz="2200" b="1" dirty="0" smtClean="0">
              <a:solidFill>
                <a:srgbClr val="002060"/>
              </a:solidFill>
              <a:latin typeface="Calibri" panose="020F0502020204030204" pitchFamily="34" charset="0"/>
            </a:endParaRPr>
          </a:p>
          <a:p>
            <a:r>
              <a:rPr lang="en-US" sz="2200" b="1" u="sng" dirty="0" smtClean="0">
                <a:solidFill>
                  <a:srgbClr val="002060"/>
                </a:solidFill>
                <a:latin typeface="Calibri" panose="020F0502020204030204" pitchFamily="34" charset="0"/>
              </a:rPr>
              <a:t>Dilemma #7:</a:t>
            </a:r>
            <a:r>
              <a:rPr lang="en-US" sz="2200" b="1" dirty="0" smtClean="0">
                <a:solidFill>
                  <a:srgbClr val="002060"/>
                </a:solidFill>
                <a:latin typeface="Calibri" panose="020F0502020204030204" pitchFamily="34" charset="0"/>
              </a:rPr>
              <a:t>  The Appearance of Impropriety</a:t>
            </a:r>
            <a:endParaRPr lang="en-US" sz="2200" b="1" u="sng" dirty="0" smtClean="0">
              <a:solidFill>
                <a:srgbClr val="002060"/>
              </a:solidFill>
              <a:latin typeface="Calibri" panose="020F0502020204030204" pitchFamily="34" charset="0"/>
            </a:endParaRPr>
          </a:p>
          <a:p>
            <a:pPr marL="342900" indent="-342900">
              <a:buFont typeface="Wingdings" panose="05000000000000000000" pitchFamily="2" charset="2"/>
              <a:buChar char="§"/>
            </a:pPr>
            <a:endParaRPr lang="en-US" sz="2200" b="1" dirty="0">
              <a:solidFill>
                <a:srgbClr val="002060"/>
              </a:solidFill>
              <a:latin typeface="Calibri" panose="020F0502020204030204" pitchFamily="34" charset="0"/>
            </a:endParaRPr>
          </a:p>
          <a:p>
            <a:endParaRPr lang="en-US" sz="2200" b="1" dirty="0" smtClean="0">
              <a:solidFill>
                <a:srgbClr val="002060"/>
              </a:solidFill>
              <a:latin typeface="Calibri" panose="020F0502020204030204" pitchFamily="34" charset="0"/>
            </a:endParaRPr>
          </a:p>
          <a:p>
            <a:r>
              <a:rPr lang="en-US" sz="2200" b="1" dirty="0" smtClean="0">
                <a:solidFill>
                  <a:srgbClr val="002060"/>
                </a:solidFill>
                <a:latin typeface="Calibri" panose="020F0502020204030204" pitchFamily="34" charset="0"/>
              </a:rPr>
              <a:t/>
            </a:r>
            <a:br>
              <a:rPr lang="en-US" sz="2200" b="1" dirty="0" smtClean="0">
                <a:solidFill>
                  <a:srgbClr val="002060"/>
                </a:solidFill>
                <a:latin typeface="Calibri" panose="020F0502020204030204" pitchFamily="34" charset="0"/>
              </a:rPr>
            </a:br>
            <a:endParaRPr lang="en-US" sz="2200" b="1" dirty="0" smtClean="0">
              <a:solidFill>
                <a:srgbClr val="002060"/>
              </a:solidFill>
              <a:latin typeface="Calibri" panose="020F0502020204030204" pitchFamily="34" charset="0"/>
            </a:endParaRPr>
          </a:p>
        </p:txBody>
      </p:sp>
      <p:pic>
        <p:nvPicPr>
          <p:cNvPr id="8194" name="Picture 2" descr="Image result for mone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6463" y="1787434"/>
            <a:ext cx="4787537" cy="3191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9787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49" y="304800"/>
            <a:ext cx="9220200" cy="1295400"/>
          </a:xfrm>
        </p:spPr>
        <p:txBody>
          <a:bodyPr>
            <a:normAutofit/>
          </a:bodyPr>
          <a:lstStyle/>
          <a:p>
            <a:r>
              <a:rPr lang="en-US" sz="3400" b="1" dirty="0" smtClean="0">
                <a:solidFill>
                  <a:srgbClr val="002060"/>
                </a:solidFill>
                <a:latin typeface="Calibri" panose="020F0502020204030204" pitchFamily="34" charset="0"/>
              </a:rPr>
              <a:t>Bukowski’s Vital Data Points</a:t>
            </a:r>
            <a:br>
              <a:rPr lang="en-US" sz="3400" b="1" dirty="0" smtClean="0">
                <a:solidFill>
                  <a:srgbClr val="002060"/>
                </a:solidFill>
                <a:latin typeface="Calibri" panose="020F0502020204030204" pitchFamily="34" charset="0"/>
              </a:rPr>
            </a:br>
            <a:r>
              <a:rPr lang="en-US" sz="2200" b="1" dirty="0" smtClean="0">
                <a:solidFill>
                  <a:srgbClr val="002060"/>
                </a:solidFill>
                <a:latin typeface="Calibri" panose="020F0502020204030204" pitchFamily="34" charset="0"/>
              </a:rPr>
              <a:t>“</a:t>
            </a:r>
            <a:r>
              <a:rPr lang="en-US" sz="2200" b="1" i="1" dirty="0" smtClean="0">
                <a:solidFill>
                  <a:srgbClr val="002060"/>
                </a:solidFill>
                <a:latin typeface="Calibri" panose="020F0502020204030204" pitchFamily="34" charset="0"/>
              </a:rPr>
              <a:t>Bukowski-isms”</a:t>
            </a:r>
          </a:p>
          <a:p>
            <a:endParaRPr lang="en-US" sz="2800" b="1" dirty="0">
              <a:solidFill>
                <a:srgbClr val="002060"/>
              </a:solidFill>
              <a:latin typeface="Calibri" panose="020F0502020204030204" pitchFamily="34" charset="0"/>
            </a:endParaRPr>
          </a:p>
        </p:txBody>
      </p:sp>
      <p:sp>
        <p:nvSpPr>
          <p:cNvPr id="6" name="TextBox 5"/>
          <p:cNvSpPr txBox="1"/>
          <p:nvPr/>
        </p:nvSpPr>
        <p:spPr>
          <a:xfrm>
            <a:off x="285205" y="1295400"/>
            <a:ext cx="8648699" cy="6709529"/>
          </a:xfrm>
          <a:prstGeom prst="rect">
            <a:avLst/>
          </a:prstGeom>
          <a:noFill/>
        </p:spPr>
        <p:txBody>
          <a:bodyPr wrap="square" rtlCol="0">
            <a:spAutoFit/>
          </a:bodyPr>
          <a:lstStyle/>
          <a:p>
            <a:pPr marL="342900" indent="-342900">
              <a:buFont typeface="Arial" panose="020B0604020202020204" pitchFamily="34" charset="0"/>
              <a:buChar char="•"/>
            </a:pPr>
            <a:endParaRPr lang="en-US" sz="2200" b="1" dirty="0" smtClean="0">
              <a:solidFill>
                <a:srgbClr val="001D58"/>
              </a:solidFill>
              <a:latin typeface="Calibri" panose="020F0502020204030204" pitchFamily="34" charset="0"/>
            </a:endParaRPr>
          </a:p>
          <a:p>
            <a:pPr marL="342900" indent="-342900">
              <a:buFont typeface="Arial" panose="020B0604020202020204" pitchFamily="34" charset="0"/>
              <a:buChar char="•"/>
            </a:pPr>
            <a:r>
              <a:rPr lang="en-US" sz="2200" b="1" dirty="0" smtClean="0">
                <a:solidFill>
                  <a:srgbClr val="001D58"/>
                </a:solidFill>
                <a:latin typeface="Calibri" panose="020F0502020204030204" pitchFamily="34" charset="0"/>
              </a:rPr>
              <a:t>Importance of the truth</a:t>
            </a:r>
            <a:br>
              <a:rPr lang="en-US" sz="2200" b="1" dirty="0" smtClean="0">
                <a:solidFill>
                  <a:srgbClr val="001D58"/>
                </a:solidFill>
                <a:latin typeface="Calibri" panose="020F0502020204030204" pitchFamily="34" charset="0"/>
              </a:rPr>
            </a:br>
            <a:endParaRPr lang="en-US" sz="2200" b="1" dirty="0" smtClean="0">
              <a:solidFill>
                <a:srgbClr val="001D58"/>
              </a:solidFill>
              <a:latin typeface="Calibri" panose="020F0502020204030204" pitchFamily="34" charset="0"/>
            </a:endParaRPr>
          </a:p>
          <a:p>
            <a:pPr marL="342900" indent="-342900">
              <a:buFont typeface="Arial" panose="020B0604020202020204" pitchFamily="34" charset="0"/>
              <a:buChar char="•"/>
            </a:pPr>
            <a:r>
              <a:rPr lang="en-US" sz="2200" b="1" dirty="0" smtClean="0">
                <a:solidFill>
                  <a:srgbClr val="001D58"/>
                </a:solidFill>
                <a:latin typeface="Calibri" panose="020F0502020204030204" pitchFamily="34" charset="0"/>
              </a:rPr>
              <a:t>Accountability to donors </a:t>
            </a:r>
            <a:br>
              <a:rPr lang="en-US" sz="2200" b="1" dirty="0" smtClean="0">
                <a:solidFill>
                  <a:srgbClr val="001D58"/>
                </a:solidFill>
                <a:latin typeface="Calibri" panose="020F0502020204030204" pitchFamily="34" charset="0"/>
              </a:rPr>
            </a:br>
            <a:r>
              <a:rPr lang="en-US" i="1" dirty="0" smtClean="0">
                <a:solidFill>
                  <a:srgbClr val="001D58"/>
                </a:solidFill>
                <a:latin typeface="Calibri" panose="020F0502020204030204" pitchFamily="34" charset="0"/>
              </a:rPr>
              <a:t>*Anonymous donors</a:t>
            </a:r>
            <a:br>
              <a:rPr lang="en-US" i="1" dirty="0" smtClean="0">
                <a:solidFill>
                  <a:srgbClr val="001D58"/>
                </a:solidFill>
                <a:latin typeface="Calibri" panose="020F0502020204030204" pitchFamily="34" charset="0"/>
              </a:rPr>
            </a:br>
            <a:endParaRPr lang="en-US" i="1" dirty="0" smtClean="0">
              <a:solidFill>
                <a:srgbClr val="001D58"/>
              </a:solidFill>
              <a:latin typeface="Calibri" panose="020F0502020204030204" pitchFamily="34" charset="0"/>
            </a:endParaRPr>
          </a:p>
          <a:p>
            <a:pPr marL="342900" indent="-342900">
              <a:buFont typeface="Arial" panose="020B0604020202020204" pitchFamily="34" charset="0"/>
              <a:buChar char="•"/>
            </a:pPr>
            <a:r>
              <a:rPr lang="en-US" sz="2200" b="1" dirty="0" smtClean="0">
                <a:solidFill>
                  <a:srgbClr val="001D58"/>
                </a:solidFill>
                <a:latin typeface="Calibri" panose="020F0502020204030204" pitchFamily="34" charset="0"/>
              </a:rPr>
              <a:t>Respect donor intent</a:t>
            </a:r>
            <a:br>
              <a:rPr lang="en-US" sz="2200" b="1" dirty="0" smtClean="0">
                <a:solidFill>
                  <a:srgbClr val="001D58"/>
                </a:solidFill>
                <a:latin typeface="Calibri" panose="020F0502020204030204" pitchFamily="34" charset="0"/>
              </a:rPr>
            </a:br>
            <a:endParaRPr lang="en-US" sz="2200" b="1" dirty="0" smtClean="0">
              <a:solidFill>
                <a:srgbClr val="001D58"/>
              </a:solidFill>
              <a:latin typeface="Calibri" panose="020F0502020204030204" pitchFamily="34" charset="0"/>
            </a:endParaRPr>
          </a:p>
          <a:p>
            <a:pPr marL="342900" indent="-342900">
              <a:buFont typeface="Arial" panose="020B0604020202020204" pitchFamily="34" charset="0"/>
              <a:buChar char="•"/>
            </a:pPr>
            <a:r>
              <a:rPr lang="en-US" sz="2200" b="1" dirty="0" smtClean="0">
                <a:solidFill>
                  <a:srgbClr val="001D58"/>
                </a:solidFill>
                <a:latin typeface="Calibri" panose="020F0502020204030204" pitchFamily="34" charset="0"/>
              </a:rPr>
              <a:t>Establish gift acceptance and gift counting policies for annual, major and planned gifts in advance of your campaigns.</a:t>
            </a:r>
            <a:br>
              <a:rPr lang="en-US" sz="2200" b="1" dirty="0" smtClean="0">
                <a:solidFill>
                  <a:srgbClr val="001D58"/>
                </a:solidFill>
                <a:latin typeface="Calibri" panose="020F0502020204030204" pitchFamily="34" charset="0"/>
              </a:rPr>
            </a:br>
            <a:endParaRPr lang="en-US" sz="2200" b="1" dirty="0" smtClean="0">
              <a:solidFill>
                <a:srgbClr val="001D58"/>
              </a:solidFill>
              <a:latin typeface="Calibri" panose="020F0502020204030204" pitchFamily="34" charset="0"/>
            </a:endParaRPr>
          </a:p>
          <a:p>
            <a:pPr marL="342900" indent="-342900">
              <a:buFont typeface="Arial" panose="020B0604020202020204" pitchFamily="34" charset="0"/>
              <a:buChar char="•"/>
            </a:pPr>
            <a:r>
              <a:rPr lang="en-US" sz="2200" b="1" dirty="0" smtClean="0">
                <a:solidFill>
                  <a:srgbClr val="001D58"/>
                </a:solidFill>
                <a:latin typeface="Calibri" panose="020F0502020204030204" pitchFamily="34" charset="0"/>
              </a:rPr>
              <a:t>Transparency of fundraising costs</a:t>
            </a:r>
            <a:br>
              <a:rPr lang="en-US" sz="2200" b="1" dirty="0" smtClean="0">
                <a:solidFill>
                  <a:srgbClr val="001D58"/>
                </a:solidFill>
                <a:latin typeface="Calibri" panose="020F0502020204030204" pitchFamily="34" charset="0"/>
              </a:rPr>
            </a:br>
            <a:r>
              <a:rPr lang="en-US" i="1" dirty="0">
                <a:solidFill>
                  <a:srgbClr val="001D58"/>
                </a:solidFill>
                <a:latin typeface="Calibri" panose="020F0502020204030204" pitchFamily="34" charset="0"/>
              </a:rPr>
              <a:t>*990s – Annual Report – VSE Report (colleges/high schools ) – Finance/Development </a:t>
            </a:r>
            <a:endParaRPr lang="en-US" i="1" dirty="0" smtClean="0">
              <a:solidFill>
                <a:srgbClr val="001D58"/>
              </a:solidFill>
              <a:latin typeface="Calibri" panose="020F0502020204030204" pitchFamily="34" charset="0"/>
            </a:endParaRPr>
          </a:p>
          <a:p>
            <a:endParaRPr lang="en-US" i="1" dirty="0">
              <a:solidFill>
                <a:srgbClr val="001D58"/>
              </a:solidFill>
              <a:latin typeface="Calibri" panose="020F0502020204030204" pitchFamily="34" charset="0"/>
            </a:endParaRPr>
          </a:p>
          <a:p>
            <a:r>
              <a:rPr lang="en-US" i="1" dirty="0" smtClean="0">
                <a:solidFill>
                  <a:srgbClr val="001D58"/>
                </a:solidFill>
                <a:latin typeface="Calibri" panose="020F0502020204030204" pitchFamily="34" charset="0"/>
              </a:rPr>
              <a:t>       *Kent Stroman -  Event Analysis: Gross, Expenses, Profit.  What REALLY goes toward  </a:t>
            </a:r>
            <a:br>
              <a:rPr lang="en-US" i="1" dirty="0" smtClean="0">
                <a:solidFill>
                  <a:srgbClr val="001D58"/>
                </a:solidFill>
                <a:latin typeface="Calibri" panose="020F0502020204030204" pitchFamily="34" charset="0"/>
              </a:rPr>
            </a:br>
            <a:r>
              <a:rPr lang="en-US" i="1" dirty="0" smtClean="0">
                <a:solidFill>
                  <a:srgbClr val="001D58"/>
                </a:solidFill>
                <a:latin typeface="Calibri" panose="020F0502020204030204" pitchFamily="34" charset="0"/>
              </a:rPr>
              <a:t>  </a:t>
            </a:r>
            <a:r>
              <a:rPr lang="en-US" i="1" dirty="0">
                <a:solidFill>
                  <a:srgbClr val="001D58"/>
                </a:solidFill>
                <a:latin typeface="Calibri" panose="020F0502020204030204" pitchFamily="34" charset="0"/>
              </a:rPr>
              <a:t> </a:t>
            </a:r>
            <a:r>
              <a:rPr lang="en-US" i="1" dirty="0" smtClean="0">
                <a:solidFill>
                  <a:srgbClr val="001D58"/>
                </a:solidFill>
                <a:latin typeface="Calibri" panose="020F0502020204030204" pitchFamily="34" charset="0"/>
              </a:rPr>
              <a:t>      your cause after your special event? </a:t>
            </a:r>
            <a:br>
              <a:rPr lang="en-US" i="1" dirty="0" smtClean="0">
                <a:solidFill>
                  <a:srgbClr val="001D58"/>
                </a:solidFill>
                <a:latin typeface="Calibri" panose="020F0502020204030204" pitchFamily="34" charset="0"/>
              </a:rPr>
            </a:br>
            <a:r>
              <a:rPr lang="en-US" i="1" dirty="0" smtClean="0">
                <a:solidFill>
                  <a:srgbClr val="001D58"/>
                </a:solidFill>
                <a:latin typeface="Calibri" panose="020F0502020204030204" pitchFamily="34" charset="0"/>
              </a:rPr>
              <a:t/>
            </a:r>
            <a:br>
              <a:rPr lang="en-US" i="1" dirty="0" smtClean="0">
                <a:solidFill>
                  <a:srgbClr val="001D58"/>
                </a:solidFill>
                <a:latin typeface="Calibri" panose="020F0502020204030204" pitchFamily="34" charset="0"/>
              </a:rPr>
            </a:br>
            <a:endParaRPr lang="en-US" b="1" dirty="0" smtClean="0">
              <a:solidFill>
                <a:srgbClr val="001D58"/>
              </a:solidFill>
              <a:latin typeface="Calibri" panose="020F0502020204030204" pitchFamily="34" charset="0"/>
            </a:endParaRPr>
          </a:p>
          <a:p>
            <a:pPr marL="342900" indent="-342900">
              <a:buFont typeface="Arial" panose="020B0604020202020204" pitchFamily="34" charset="0"/>
              <a:buChar char="•"/>
            </a:pPr>
            <a:endParaRPr lang="en-US" sz="2200" b="1" dirty="0" smtClean="0">
              <a:solidFill>
                <a:srgbClr val="001D58"/>
              </a:solidFill>
              <a:latin typeface="Calibri" panose="020F0502020204030204" pitchFamily="34" charset="0"/>
            </a:endParaRPr>
          </a:p>
          <a:p>
            <a:pPr marL="342900" indent="-342900">
              <a:buFont typeface="Arial" panose="020B0604020202020204" pitchFamily="34" charset="0"/>
              <a:buChar char="•"/>
            </a:pPr>
            <a:r>
              <a:rPr lang="en-US" sz="2200" b="1" dirty="0" smtClean="0">
                <a:solidFill>
                  <a:schemeClr val="bg1"/>
                </a:solidFill>
                <a:latin typeface="Calibri" panose="020F0502020204030204" pitchFamily="34" charset="0"/>
              </a:rPr>
              <a:t/>
            </a:r>
            <a:br>
              <a:rPr lang="en-US" sz="2200" b="1" dirty="0" smtClean="0">
                <a:solidFill>
                  <a:schemeClr val="bg1"/>
                </a:solidFill>
                <a:latin typeface="Calibri" panose="020F0502020204030204" pitchFamily="34" charset="0"/>
              </a:rPr>
            </a:br>
            <a:endParaRPr lang="en-US" sz="2200" b="1" dirty="0" smtClean="0">
              <a:solidFill>
                <a:schemeClr val="bg1"/>
              </a:solidFill>
              <a:latin typeface="Calibri" panose="020F0502020204030204" pitchFamily="34" charset="0"/>
            </a:endParaRPr>
          </a:p>
        </p:txBody>
      </p:sp>
      <p:pic>
        <p:nvPicPr>
          <p:cNvPr id="2052" name="Picture 4" descr="Image result for donor intent accountab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299117"/>
            <a:ext cx="2784428"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1998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49" y="304800"/>
            <a:ext cx="9220200" cy="1295400"/>
          </a:xfrm>
        </p:spPr>
        <p:txBody>
          <a:bodyPr>
            <a:normAutofit/>
          </a:bodyPr>
          <a:lstStyle/>
          <a:p>
            <a:r>
              <a:rPr lang="en-US" sz="3400" b="1" dirty="0" smtClean="0">
                <a:solidFill>
                  <a:srgbClr val="002060"/>
                </a:solidFill>
                <a:latin typeface="Calibri" panose="020F0502020204030204" pitchFamily="34" charset="0"/>
              </a:rPr>
              <a:t>Bukowski’s Vital Data Points</a:t>
            </a:r>
            <a:br>
              <a:rPr lang="en-US" sz="3400" b="1" dirty="0" smtClean="0">
                <a:solidFill>
                  <a:srgbClr val="002060"/>
                </a:solidFill>
                <a:latin typeface="Calibri" panose="020F0502020204030204" pitchFamily="34" charset="0"/>
              </a:rPr>
            </a:br>
            <a:r>
              <a:rPr lang="en-US" sz="2200" b="1" dirty="0" smtClean="0">
                <a:solidFill>
                  <a:srgbClr val="002060"/>
                </a:solidFill>
                <a:latin typeface="Calibri" panose="020F0502020204030204" pitchFamily="34" charset="0"/>
              </a:rPr>
              <a:t>“</a:t>
            </a:r>
            <a:r>
              <a:rPr lang="en-US" sz="2200" b="1" i="1" dirty="0" smtClean="0">
                <a:solidFill>
                  <a:srgbClr val="002060"/>
                </a:solidFill>
                <a:latin typeface="Calibri" panose="020F0502020204030204" pitchFamily="34" charset="0"/>
              </a:rPr>
              <a:t>Bukowski-isms”</a:t>
            </a:r>
          </a:p>
          <a:p>
            <a:endParaRPr lang="en-US" sz="2800" b="1" dirty="0">
              <a:solidFill>
                <a:srgbClr val="002060"/>
              </a:solidFill>
              <a:latin typeface="Calibri" panose="020F0502020204030204" pitchFamily="34" charset="0"/>
            </a:endParaRPr>
          </a:p>
        </p:txBody>
      </p:sp>
      <p:sp>
        <p:nvSpPr>
          <p:cNvPr id="6" name="TextBox 5"/>
          <p:cNvSpPr txBox="1"/>
          <p:nvPr/>
        </p:nvSpPr>
        <p:spPr>
          <a:xfrm>
            <a:off x="248034" y="1194605"/>
            <a:ext cx="8648699" cy="1785104"/>
          </a:xfrm>
          <a:prstGeom prst="rect">
            <a:avLst/>
          </a:prstGeom>
          <a:noFill/>
        </p:spPr>
        <p:txBody>
          <a:bodyPr wrap="square" rtlCol="0">
            <a:spAutoFit/>
          </a:bodyPr>
          <a:lstStyle/>
          <a:p>
            <a:pPr marL="342900" indent="-342900">
              <a:buFont typeface="Arial" panose="020B0604020202020204" pitchFamily="34" charset="0"/>
              <a:buChar char="•"/>
            </a:pPr>
            <a:endParaRPr lang="en-US" sz="2200" b="1" dirty="0" smtClean="0">
              <a:solidFill>
                <a:srgbClr val="001D58"/>
              </a:solidFill>
              <a:latin typeface="Calibri" panose="020F0502020204030204" pitchFamily="34" charset="0"/>
            </a:endParaRPr>
          </a:p>
          <a:p>
            <a:pPr marL="342900" indent="-342900">
              <a:buFont typeface="Arial" panose="020B0604020202020204" pitchFamily="34" charset="0"/>
              <a:buChar char="•"/>
            </a:pPr>
            <a:r>
              <a:rPr lang="en-US" sz="2200" b="1" dirty="0">
                <a:solidFill>
                  <a:srgbClr val="001D58"/>
                </a:solidFill>
                <a:latin typeface="Calibri" panose="020F0502020204030204" pitchFamily="34" charset="0"/>
              </a:rPr>
              <a:t>Transparency of fundraising costs</a:t>
            </a:r>
            <a:r>
              <a:rPr lang="en-US" sz="2200" b="1" dirty="0" smtClean="0">
                <a:solidFill>
                  <a:srgbClr val="001D58"/>
                </a:solidFill>
                <a:latin typeface="Calibri" panose="020F0502020204030204" pitchFamily="34" charset="0"/>
              </a:rPr>
              <a:t/>
            </a:r>
            <a:br>
              <a:rPr lang="en-US" sz="2200" b="1" dirty="0" smtClean="0">
                <a:solidFill>
                  <a:srgbClr val="001D58"/>
                </a:solidFill>
                <a:latin typeface="Calibri" panose="020F0502020204030204" pitchFamily="34" charset="0"/>
              </a:rPr>
            </a:br>
            <a:r>
              <a:rPr lang="en-US" sz="2200" b="1" dirty="0" smtClean="0">
                <a:solidFill>
                  <a:srgbClr val="001D58"/>
                </a:solidFill>
                <a:latin typeface="Calibri" panose="020F0502020204030204" pitchFamily="34" charset="0"/>
              </a:rPr>
              <a:t> </a:t>
            </a:r>
            <a:r>
              <a:rPr lang="en-US" b="1" i="1" dirty="0" smtClean="0">
                <a:solidFill>
                  <a:srgbClr val="001D58"/>
                </a:solidFill>
                <a:latin typeface="Calibri" panose="020F0502020204030204" pitchFamily="34" charset="0"/>
              </a:rPr>
              <a:t>*Example</a:t>
            </a:r>
            <a:endParaRPr lang="en-US" b="1" dirty="0" smtClean="0">
              <a:solidFill>
                <a:srgbClr val="001D58"/>
              </a:solidFill>
              <a:latin typeface="Calibri" panose="020F0502020204030204" pitchFamily="34" charset="0"/>
            </a:endParaRPr>
          </a:p>
          <a:p>
            <a:pPr marL="342900" indent="-342900">
              <a:buFont typeface="Arial" panose="020B0604020202020204" pitchFamily="34" charset="0"/>
              <a:buChar char="•"/>
            </a:pPr>
            <a:r>
              <a:rPr lang="en-US" sz="2200" b="1" dirty="0" smtClean="0">
                <a:solidFill>
                  <a:schemeClr val="bg1"/>
                </a:solidFill>
                <a:latin typeface="Calibri" panose="020F0502020204030204" pitchFamily="34" charset="0"/>
              </a:rPr>
              <a:t/>
            </a:r>
            <a:br>
              <a:rPr lang="en-US" sz="2200" b="1" dirty="0" smtClean="0">
                <a:solidFill>
                  <a:schemeClr val="bg1"/>
                </a:solidFill>
                <a:latin typeface="Calibri" panose="020F0502020204030204" pitchFamily="34" charset="0"/>
              </a:rPr>
            </a:br>
            <a:endParaRPr lang="en-US" sz="2200" b="1" dirty="0" smtClean="0">
              <a:solidFill>
                <a:schemeClr val="bg1"/>
              </a:solidFill>
              <a:latin typeface="Calibri" panose="020F0502020204030204" pitchFamily="34" charset="0"/>
            </a:endParaRPr>
          </a:p>
        </p:txBody>
      </p:sp>
      <p:pic>
        <p:nvPicPr>
          <p:cNvPr id="3074" name="Picture 2" descr="Image result for cartoon special event fundraisi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970" b="4699"/>
          <a:stretch/>
        </p:blipFill>
        <p:spPr bwMode="auto">
          <a:xfrm>
            <a:off x="1143000" y="2514600"/>
            <a:ext cx="2833122" cy="341227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663"/>
          <a:stretch/>
        </p:blipFill>
        <p:spPr bwMode="auto">
          <a:xfrm>
            <a:off x="4744762" y="1295400"/>
            <a:ext cx="4114800" cy="5394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00583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49" y="304800"/>
            <a:ext cx="9220200" cy="1295400"/>
          </a:xfrm>
        </p:spPr>
        <p:txBody>
          <a:bodyPr>
            <a:normAutofit/>
          </a:bodyPr>
          <a:lstStyle/>
          <a:p>
            <a:r>
              <a:rPr lang="en-US" sz="3400" b="1" dirty="0" smtClean="0">
                <a:solidFill>
                  <a:srgbClr val="002060"/>
                </a:solidFill>
                <a:latin typeface="Calibri" panose="020F0502020204030204" pitchFamily="34" charset="0"/>
              </a:rPr>
              <a:t>Bukowski’s Vital Data Points</a:t>
            </a:r>
            <a:br>
              <a:rPr lang="en-US" sz="3400" b="1" dirty="0" smtClean="0">
                <a:solidFill>
                  <a:srgbClr val="002060"/>
                </a:solidFill>
                <a:latin typeface="Calibri" panose="020F0502020204030204" pitchFamily="34" charset="0"/>
              </a:rPr>
            </a:br>
            <a:r>
              <a:rPr lang="en-US" sz="2200" b="1" dirty="0" smtClean="0">
                <a:solidFill>
                  <a:srgbClr val="002060"/>
                </a:solidFill>
                <a:latin typeface="Calibri" panose="020F0502020204030204" pitchFamily="34" charset="0"/>
              </a:rPr>
              <a:t>“</a:t>
            </a:r>
            <a:r>
              <a:rPr lang="en-US" sz="2200" b="1" i="1" dirty="0" smtClean="0">
                <a:solidFill>
                  <a:srgbClr val="002060"/>
                </a:solidFill>
                <a:latin typeface="Calibri" panose="020F0502020204030204" pitchFamily="34" charset="0"/>
              </a:rPr>
              <a:t>Bukowski-isms”</a:t>
            </a:r>
          </a:p>
          <a:p>
            <a:endParaRPr lang="en-US" sz="2800" b="1" dirty="0">
              <a:solidFill>
                <a:srgbClr val="002060"/>
              </a:solidFill>
              <a:latin typeface="Calibri" panose="020F0502020204030204" pitchFamily="34" charset="0"/>
            </a:endParaRPr>
          </a:p>
        </p:txBody>
      </p:sp>
      <p:sp>
        <p:nvSpPr>
          <p:cNvPr id="6" name="TextBox 5"/>
          <p:cNvSpPr txBox="1"/>
          <p:nvPr/>
        </p:nvSpPr>
        <p:spPr>
          <a:xfrm>
            <a:off x="218296" y="1142394"/>
            <a:ext cx="8648699" cy="2123658"/>
          </a:xfrm>
          <a:prstGeom prst="rect">
            <a:avLst/>
          </a:prstGeom>
          <a:noFill/>
        </p:spPr>
        <p:txBody>
          <a:bodyPr wrap="square" rtlCol="0">
            <a:spAutoFit/>
          </a:bodyPr>
          <a:lstStyle/>
          <a:p>
            <a:pPr marL="342900" indent="-342900">
              <a:buFont typeface="Arial" panose="020B0604020202020204" pitchFamily="34" charset="0"/>
              <a:buChar char="•"/>
            </a:pPr>
            <a:endParaRPr lang="en-US" sz="2200" b="1" dirty="0" smtClean="0">
              <a:solidFill>
                <a:srgbClr val="001D58"/>
              </a:solidFill>
              <a:latin typeface="Calibri" panose="020F0502020204030204" pitchFamily="34" charset="0"/>
            </a:endParaRPr>
          </a:p>
          <a:p>
            <a:pPr marL="342900" indent="-342900">
              <a:buFont typeface="Arial" panose="020B0604020202020204" pitchFamily="34" charset="0"/>
              <a:buChar char="•"/>
            </a:pPr>
            <a:r>
              <a:rPr lang="en-US" sz="2200" b="1" dirty="0" smtClean="0">
                <a:solidFill>
                  <a:srgbClr val="001D58"/>
                </a:solidFill>
                <a:latin typeface="Calibri" panose="020F0502020204030204" pitchFamily="34" charset="0"/>
              </a:rPr>
              <a:t>Treat others how you would want to be treated</a:t>
            </a:r>
            <a:br>
              <a:rPr lang="en-US" sz="2200" b="1" dirty="0" smtClean="0">
                <a:solidFill>
                  <a:srgbClr val="001D58"/>
                </a:solidFill>
                <a:latin typeface="Calibri" panose="020F0502020204030204" pitchFamily="34" charset="0"/>
              </a:rPr>
            </a:br>
            <a:endParaRPr lang="en-US" sz="2200" b="1" dirty="0" smtClean="0">
              <a:solidFill>
                <a:srgbClr val="001D58"/>
              </a:solidFill>
              <a:latin typeface="Calibri" panose="020F0502020204030204" pitchFamily="34" charset="0"/>
            </a:endParaRPr>
          </a:p>
          <a:p>
            <a:pPr marL="342900" indent="-342900">
              <a:buFont typeface="Arial" panose="020B0604020202020204" pitchFamily="34" charset="0"/>
              <a:buChar char="•"/>
            </a:pPr>
            <a:endParaRPr lang="en-US" sz="2200" b="1" dirty="0" smtClean="0">
              <a:solidFill>
                <a:srgbClr val="001D58"/>
              </a:solidFill>
              <a:latin typeface="Calibri" panose="020F0502020204030204" pitchFamily="34" charset="0"/>
            </a:endParaRPr>
          </a:p>
          <a:p>
            <a:pPr marL="342900" indent="-342900">
              <a:buFont typeface="Arial" panose="020B0604020202020204" pitchFamily="34" charset="0"/>
              <a:buChar char="•"/>
            </a:pPr>
            <a:r>
              <a:rPr lang="en-US" sz="2200" b="1" dirty="0" smtClean="0">
                <a:solidFill>
                  <a:schemeClr val="bg1"/>
                </a:solidFill>
                <a:latin typeface="Calibri" panose="020F0502020204030204" pitchFamily="34" charset="0"/>
              </a:rPr>
              <a:t/>
            </a:r>
            <a:br>
              <a:rPr lang="en-US" sz="2200" b="1" dirty="0" smtClean="0">
                <a:solidFill>
                  <a:schemeClr val="bg1"/>
                </a:solidFill>
                <a:latin typeface="Calibri" panose="020F0502020204030204" pitchFamily="34" charset="0"/>
              </a:rPr>
            </a:br>
            <a:endParaRPr lang="en-US" sz="2200" b="1" dirty="0" smtClean="0">
              <a:solidFill>
                <a:schemeClr val="bg1"/>
              </a:solidFill>
              <a:latin typeface="Calibri" panose="020F0502020204030204" pitchFamily="34" charset="0"/>
            </a:endParaRPr>
          </a:p>
        </p:txBody>
      </p:sp>
      <p:sp>
        <p:nvSpPr>
          <p:cNvPr id="5" name="TextBox 4"/>
          <p:cNvSpPr txBox="1"/>
          <p:nvPr/>
        </p:nvSpPr>
        <p:spPr>
          <a:xfrm>
            <a:off x="1380345" y="4267200"/>
            <a:ext cx="6324599" cy="2308324"/>
          </a:xfrm>
          <a:prstGeom prst="rect">
            <a:avLst/>
          </a:prstGeom>
          <a:solidFill>
            <a:schemeClr val="bg1"/>
          </a:solidFill>
          <a:ln w="31750">
            <a:solidFill>
              <a:srgbClr val="5C99D0"/>
            </a:solidFill>
          </a:ln>
        </p:spPr>
        <p:txBody>
          <a:bodyPr wrap="square" rtlCol="0">
            <a:spAutoFit/>
          </a:bodyPr>
          <a:lstStyle/>
          <a:p>
            <a:r>
              <a:rPr lang="en-US" dirty="0" smtClean="0">
                <a:latin typeface="Baskerville Old Face" panose="02020602080505020303" pitchFamily="18" charset="0"/>
              </a:rPr>
              <a:t>“A code of ethics is a guide and while it sets parameters for behavior, there will almost always be gray areas.  Ethics is about every day choices, some are clear and some are not.  For this reason, no code can address all ethical dilemmas.   The code can provide guidance, but it is not definitive.”</a:t>
            </a:r>
          </a:p>
          <a:p>
            <a:endParaRPr lang="en-US" dirty="0" smtClean="0">
              <a:latin typeface="Baskerville Old Face" panose="02020602080505020303" pitchFamily="18" charset="0"/>
            </a:endParaRPr>
          </a:p>
          <a:p>
            <a:r>
              <a:rPr lang="en-US" sz="1400" dirty="0">
                <a:latin typeface="Baskerville Old Face" panose="02020602080505020303" pitchFamily="18" charset="0"/>
              </a:rPr>
              <a:t> </a:t>
            </a:r>
            <a:r>
              <a:rPr lang="en-US" sz="1400" dirty="0" smtClean="0">
                <a:latin typeface="Baskerville Old Face" panose="02020602080505020303" pitchFamily="18" charset="0"/>
              </a:rPr>
              <a:t>     </a:t>
            </a:r>
            <a:r>
              <a:rPr lang="en-US" dirty="0" smtClean="0">
                <a:latin typeface="Baskerville Old Face" panose="02020602080505020303" pitchFamily="18" charset="0"/>
              </a:rPr>
              <a:t>~Paulette V. </a:t>
            </a:r>
            <a:r>
              <a:rPr lang="en-US" dirty="0" err="1" smtClean="0">
                <a:latin typeface="Baskerville Old Face" panose="02020602080505020303" pitchFamily="18" charset="0"/>
              </a:rPr>
              <a:t>Maehara</a:t>
            </a:r>
            <a:r>
              <a:rPr lang="en-US" dirty="0" smtClean="0">
                <a:latin typeface="Baskerville Old Face" panose="02020602080505020303" pitchFamily="18" charset="0"/>
              </a:rPr>
              <a:t>, CFRE, CAE (2003) Former President </a:t>
            </a:r>
            <a:br>
              <a:rPr lang="en-US" dirty="0" smtClean="0">
                <a:latin typeface="Baskerville Old Face" panose="02020602080505020303" pitchFamily="18" charset="0"/>
              </a:rPr>
            </a:br>
            <a:r>
              <a:rPr lang="en-US" dirty="0" smtClean="0">
                <a:latin typeface="Baskerville Old Face" panose="02020602080505020303" pitchFamily="18" charset="0"/>
              </a:rPr>
              <a:t>        and CEO of AFP</a:t>
            </a:r>
            <a:endParaRPr lang="en-US" dirty="0">
              <a:latin typeface="Baskerville Old Face" panose="02020602080505020303" pitchFamily="18" charset="0"/>
            </a:endParaRPr>
          </a:p>
        </p:txBody>
      </p:sp>
      <p:pic>
        <p:nvPicPr>
          <p:cNvPr id="1026" name="Picture 2" descr="Image result for treat others as you would want to be tre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19891" b="21661"/>
          <a:stretch/>
        </p:blipFill>
        <p:spPr bwMode="auto">
          <a:xfrm>
            <a:off x="2108992" y="1981200"/>
            <a:ext cx="4867306"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64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49" y="304800"/>
            <a:ext cx="9220200" cy="1295400"/>
          </a:xfrm>
        </p:spPr>
        <p:txBody>
          <a:bodyPr>
            <a:normAutofit/>
          </a:bodyPr>
          <a:lstStyle/>
          <a:p>
            <a:r>
              <a:rPr lang="en-US" sz="3400" b="1" dirty="0" smtClean="0">
                <a:solidFill>
                  <a:srgbClr val="001D58"/>
                </a:solidFill>
                <a:latin typeface="Calibri" panose="020F0502020204030204" pitchFamily="34" charset="0"/>
              </a:rPr>
              <a:t>Can Familiarity Cause Ethical Dilemmas?</a:t>
            </a:r>
          </a:p>
          <a:p>
            <a:endParaRPr lang="en-US" sz="2800" b="1" dirty="0">
              <a:solidFill>
                <a:schemeClr val="bg1"/>
              </a:solidFill>
              <a:latin typeface="Calibri" panose="020F0502020204030204" pitchFamily="34" charset="0"/>
            </a:endParaRPr>
          </a:p>
        </p:txBody>
      </p:sp>
      <p:sp>
        <p:nvSpPr>
          <p:cNvPr id="6" name="TextBox 5"/>
          <p:cNvSpPr txBox="1"/>
          <p:nvPr/>
        </p:nvSpPr>
        <p:spPr>
          <a:xfrm>
            <a:off x="298215" y="1295400"/>
            <a:ext cx="8648699" cy="4832092"/>
          </a:xfrm>
          <a:prstGeom prst="rect">
            <a:avLst/>
          </a:prstGeom>
          <a:noFill/>
        </p:spPr>
        <p:txBody>
          <a:bodyPr wrap="square" rtlCol="0">
            <a:spAutoFit/>
          </a:bodyPr>
          <a:lstStyle/>
          <a:p>
            <a:r>
              <a:rPr lang="en-US" sz="2200" b="1" dirty="0" smtClean="0">
                <a:solidFill>
                  <a:srgbClr val="001D58"/>
                </a:solidFill>
                <a:latin typeface="Calibri" panose="020F0502020204030204" pitchFamily="34" charset="0"/>
              </a:rPr>
              <a:t>Ann (a major gifts officer for a private teaching hospital) secures a $50,000 gift for a proposed cardiology wing from one of the hospital’s top cardiologists…who also happens to be her domestic partner/spouse.  </a:t>
            </a:r>
            <a:br>
              <a:rPr lang="en-US" sz="2200" b="1" dirty="0" smtClean="0">
                <a:solidFill>
                  <a:srgbClr val="001D58"/>
                </a:solidFill>
                <a:latin typeface="Calibri" panose="020F0502020204030204" pitchFamily="34" charset="0"/>
              </a:rPr>
            </a:br>
            <a:r>
              <a:rPr lang="en-US" sz="2200" b="1" dirty="0" smtClean="0">
                <a:solidFill>
                  <a:srgbClr val="001D58"/>
                </a:solidFill>
                <a:latin typeface="Calibri" panose="020F0502020204030204" pitchFamily="34" charset="0"/>
              </a:rPr>
              <a:t/>
            </a:r>
            <a:br>
              <a:rPr lang="en-US" sz="2200" b="1" dirty="0" smtClean="0">
                <a:solidFill>
                  <a:srgbClr val="001D58"/>
                </a:solidFill>
                <a:latin typeface="Calibri" panose="020F0502020204030204" pitchFamily="34" charset="0"/>
              </a:rPr>
            </a:br>
            <a:r>
              <a:rPr lang="en-US" sz="2200" b="1" dirty="0" smtClean="0">
                <a:solidFill>
                  <a:srgbClr val="001D58"/>
                </a:solidFill>
                <a:latin typeface="Calibri" panose="020F0502020204030204" pitchFamily="34" charset="0"/>
              </a:rPr>
              <a:t>ETHICAL CHALLENGES?</a:t>
            </a:r>
            <a:br>
              <a:rPr lang="en-US" sz="2200" b="1" dirty="0" smtClean="0">
                <a:solidFill>
                  <a:srgbClr val="001D58"/>
                </a:solidFill>
                <a:latin typeface="Calibri" panose="020F0502020204030204" pitchFamily="34" charset="0"/>
              </a:rPr>
            </a:br>
            <a:endParaRPr lang="en-US" sz="2200" b="1" dirty="0" smtClean="0">
              <a:solidFill>
                <a:srgbClr val="001D58"/>
              </a:solidFill>
              <a:latin typeface="Calibri" panose="020F0502020204030204" pitchFamily="34" charset="0"/>
            </a:endParaRPr>
          </a:p>
          <a:p>
            <a:pPr marL="342900" indent="-342900">
              <a:buFont typeface="Wingdings" panose="05000000000000000000" pitchFamily="2" charset="2"/>
              <a:buChar char="Ø"/>
            </a:pPr>
            <a:r>
              <a:rPr lang="en-US" sz="2200" b="1" dirty="0" smtClean="0">
                <a:solidFill>
                  <a:srgbClr val="001D58"/>
                </a:solidFill>
                <a:latin typeface="Calibri" panose="020F0502020204030204" pitchFamily="34" charset="0"/>
              </a:rPr>
              <a:t>Donor Relations</a:t>
            </a:r>
            <a:br>
              <a:rPr lang="en-US" sz="2200" b="1" dirty="0" smtClean="0">
                <a:solidFill>
                  <a:srgbClr val="001D58"/>
                </a:solidFill>
                <a:latin typeface="Calibri" panose="020F0502020204030204" pitchFamily="34" charset="0"/>
              </a:rPr>
            </a:br>
            <a:endParaRPr lang="en-US" sz="2200" b="1" dirty="0" smtClean="0">
              <a:solidFill>
                <a:srgbClr val="001D58"/>
              </a:solidFill>
              <a:latin typeface="Calibri" panose="020F0502020204030204" pitchFamily="34" charset="0"/>
            </a:endParaRPr>
          </a:p>
          <a:p>
            <a:pPr marL="342900" indent="-342900">
              <a:buFont typeface="Wingdings" panose="05000000000000000000" pitchFamily="2" charset="2"/>
              <a:buChar char="Ø"/>
            </a:pPr>
            <a:r>
              <a:rPr lang="en-US" sz="2200" b="1" dirty="0" smtClean="0">
                <a:solidFill>
                  <a:srgbClr val="001D58"/>
                </a:solidFill>
                <a:latin typeface="Calibri" panose="020F0502020204030204" pitchFamily="34" charset="0"/>
              </a:rPr>
              <a:t>Conflicting Values</a:t>
            </a:r>
            <a:r>
              <a:rPr lang="en-US" sz="2200" b="1" dirty="0">
                <a:solidFill>
                  <a:srgbClr val="001D58"/>
                </a:solidFill>
                <a:latin typeface="Calibri" panose="020F0502020204030204" pitchFamily="34" charset="0"/>
              </a:rPr>
              <a:t>	</a:t>
            </a:r>
            <a:r>
              <a:rPr lang="en-US" sz="2200" b="1" dirty="0" smtClean="0">
                <a:solidFill>
                  <a:srgbClr val="001D58"/>
                </a:solidFill>
                <a:latin typeface="Calibri" panose="020F0502020204030204" pitchFamily="34" charset="0"/>
              </a:rPr>
              <a:t/>
            </a:r>
            <a:br>
              <a:rPr lang="en-US" sz="2200" b="1" dirty="0" smtClean="0">
                <a:solidFill>
                  <a:srgbClr val="001D58"/>
                </a:solidFill>
                <a:latin typeface="Calibri" panose="020F0502020204030204" pitchFamily="34" charset="0"/>
              </a:rPr>
            </a:br>
            <a:endParaRPr lang="en-US" sz="2200" b="1" dirty="0" smtClean="0">
              <a:solidFill>
                <a:srgbClr val="001D58"/>
              </a:solidFill>
              <a:latin typeface="Calibri" panose="020F0502020204030204" pitchFamily="34" charset="0"/>
            </a:endParaRPr>
          </a:p>
          <a:p>
            <a:pPr marL="342900" indent="-342900">
              <a:buFont typeface="Wingdings" panose="05000000000000000000" pitchFamily="2" charset="2"/>
              <a:buChar char="Ø"/>
            </a:pPr>
            <a:r>
              <a:rPr lang="en-US" sz="2200" b="1" dirty="0" smtClean="0">
                <a:solidFill>
                  <a:srgbClr val="001D58"/>
                </a:solidFill>
                <a:latin typeface="Calibri" panose="020F0502020204030204" pitchFamily="34" charset="0"/>
              </a:rPr>
              <a:t>Does a Close Relationship Become an Issue?</a:t>
            </a:r>
            <a:endParaRPr lang="en-US" sz="2200" b="1" dirty="0">
              <a:solidFill>
                <a:srgbClr val="001D58"/>
              </a:solidFill>
              <a:latin typeface="Calibri" panose="020F0502020204030204" pitchFamily="34" charset="0"/>
            </a:endParaRPr>
          </a:p>
          <a:p>
            <a:endParaRPr lang="en-US" sz="2200" b="1" dirty="0" smtClean="0">
              <a:solidFill>
                <a:srgbClr val="001D58"/>
              </a:solidFill>
              <a:latin typeface="Calibri" panose="020F0502020204030204" pitchFamily="34" charset="0"/>
            </a:endParaRPr>
          </a:p>
          <a:p>
            <a:r>
              <a:rPr lang="en-US" sz="2200" b="1" dirty="0" smtClean="0">
                <a:solidFill>
                  <a:srgbClr val="001D58"/>
                </a:solidFill>
                <a:latin typeface="Calibri" panose="020F0502020204030204" pitchFamily="34" charset="0"/>
              </a:rPr>
              <a:t/>
            </a:r>
            <a:br>
              <a:rPr lang="en-US" sz="2200" b="1" dirty="0" smtClean="0">
                <a:solidFill>
                  <a:srgbClr val="001D58"/>
                </a:solidFill>
                <a:latin typeface="Calibri" panose="020F0502020204030204" pitchFamily="34" charset="0"/>
              </a:rPr>
            </a:br>
            <a:endParaRPr lang="en-US" sz="2200" b="1" dirty="0" smtClean="0">
              <a:solidFill>
                <a:srgbClr val="001D58"/>
              </a:solidFill>
              <a:latin typeface="Calibri" panose="020F0502020204030204" pitchFamily="34" charset="0"/>
            </a:endParaRPr>
          </a:p>
        </p:txBody>
      </p:sp>
      <p:pic>
        <p:nvPicPr>
          <p:cNvPr id="9222" name="Picture 6" descr="Image result for medical donation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971800"/>
            <a:ext cx="2175589" cy="1631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164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4962" y="457200"/>
            <a:ext cx="8839200" cy="609600"/>
          </a:xfrm>
        </p:spPr>
        <p:txBody>
          <a:bodyPr>
            <a:normAutofit fontScale="85000" lnSpcReduction="20000"/>
          </a:bodyPr>
          <a:lstStyle/>
          <a:p>
            <a:r>
              <a:rPr lang="en-US" sz="4500" b="1" dirty="0" smtClean="0">
                <a:solidFill>
                  <a:srgbClr val="002060"/>
                </a:solidFill>
                <a:latin typeface="Calibri" panose="020F0502020204030204" pitchFamily="34" charset="0"/>
              </a:rPr>
              <a:t>Today’s Agenda:</a:t>
            </a:r>
          </a:p>
          <a:p>
            <a:endParaRPr lang="en-US" sz="2800" b="1" dirty="0">
              <a:solidFill>
                <a:schemeClr val="bg1"/>
              </a:solidFill>
              <a:latin typeface="Calibri" panose="020F0502020204030204" pitchFamily="34" charset="0"/>
            </a:endParaRPr>
          </a:p>
        </p:txBody>
      </p:sp>
      <p:sp>
        <p:nvSpPr>
          <p:cNvPr id="9" name="TextBox 8"/>
          <p:cNvSpPr txBox="1"/>
          <p:nvPr/>
        </p:nvSpPr>
        <p:spPr>
          <a:xfrm>
            <a:off x="381000" y="1094103"/>
            <a:ext cx="8648699" cy="5632311"/>
          </a:xfrm>
          <a:prstGeom prst="rect">
            <a:avLst/>
          </a:prstGeom>
          <a:noFill/>
        </p:spPr>
        <p:txBody>
          <a:bodyPr wrap="square" rtlCol="0">
            <a:spAutoFit/>
          </a:bodyPr>
          <a:lstStyle/>
          <a:p>
            <a:pPr marL="457200" indent="-457200">
              <a:buAutoNum type="arabicPeriod"/>
            </a:pPr>
            <a:r>
              <a:rPr lang="en-US" b="1" dirty="0" smtClean="0">
                <a:solidFill>
                  <a:srgbClr val="002060"/>
                </a:solidFill>
                <a:latin typeface="Calibri" panose="020F0502020204030204" pitchFamily="34" charset="0"/>
              </a:rPr>
              <a:t>AFP Code of Ethical Standards</a:t>
            </a:r>
            <a:br>
              <a:rPr lang="en-US" b="1" dirty="0" smtClean="0">
                <a:solidFill>
                  <a:srgbClr val="002060"/>
                </a:solidFill>
                <a:latin typeface="Calibri" panose="020F0502020204030204" pitchFamily="34" charset="0"/>
              </a:rPr>
            </a:br>
            <a:endParaRPr lang="en-US" b="1" dirty="0" smtClean="0">
              <a:solidFill>
                <a:srgbClr val="002060"/>
              </a:solidFill>
              <a:latin typeface="Calibri" panose="020F0502020204030204" pitchFamily="34" charset="0"/>
            </a:endParaRPr>
          </a:p>
          <a:p>
            <a:pPr marL="457200" indent="-457200">
              <a:buAutoNum type="arabicPeriod"/>
            </a:pPr>
            <a:r>
              <a:rPr lang="en-US" b="1" dirty="0" smtClean="0">
                <a:solidFill>
                  <a:srgbClr val="002060"/>
                </a:solidFill>
                <a:latin typeface="Calibri" panose="020F0502020204030204" pitchFamily="34" charset="0"/>
              </a:rPr>
              <a:t>Donor Bill of Rights</a:t>
            </a:r>
            <a:br>
              <a:rPr lang="en-US" b="1" dirty="0" smtClean="0">
                <a:solidFill>
                  <a:srgbClr val="002060"/>
                </a:solidFill>
                <a:latin typeface="Calibri" panose="020F0502020204030204" pitchFamily="34" charset="0"/>
              </a:rPr>
            </a:br>
            <a:endParaRPr lang="en-US" b="1" dirty="0" smtClean="0">
              <a:solidFill>
                <a:srgbClr val="002060"/>
              </a:solidFill>
              <a:latin typeface="Calibri" panose="020F0502020204030204" pitchFamily="34" charset="0"/>
            </a:endParaRPr>
          </a:p>
          <a:p>
            <a:pPr marL="457200" indent="-457200">
              <a:buAutoNum type="arabicPeriod"/>
            </a:pPr>
            <a:r>
              <a:rPr lang="en-US" b="1" dirty="0" smtClean="0">
                <a:solidFill>
                  <a:srgbClr val="002060"/>
                </a:solidFill>
                <a:latin typeface="Calibri" panose="020F0502020204030204" pitchFamily="34" charset="0"/>
              </a:rPr>
              <a:t>Values Promoted by the AFP Code of Ethics</a:t>
            </a:r>
            <a:br>
              <a:rPr lang="en-US" b="1" dirty="0" smtClean="0">
                <a:solidFill>
                  <a:srgbClr val="002060"/>
                </a:solidFill>
                <a:latin typeface="Calibri" panose="020F0502020204030204" pitchFamily="34" charset="0"/>
              </a:rPr>
            </a:br>
            <a:endParaRPr lang="en-US" b="1" dirty="0" smtClean="0">
              <a:solidFill>
                <a:srgbClr val="002060"/>
              </a:solidFill>
              <a:latin typeface="Calibri" panose="020F0502020204030204" pitchFamily="34" charset="0"/>
            </a:endParaRPr>
          </a:p>
          <a:p>
            <a:pPr marL="457200" indent="-457200">
              <a:buAutoNum type="arabicPeriod"/>
            </a:pPr>
            <a:r>
              <a:rPr lang="en-US" b="1" dirty="0" smtClean="0">
                <a:solidFill>
                  <a:srgbClr val="002060"/>
                </a:solidFill>
                <a:latin typeface="Calibri" panose="020F0502020204030204" pitchFamily="34" charset="0"/>
              </a:rPr>
              <a:t>Doing Well by Doing Right: A Fundraiser’s Guide to Ethical Decision-Making</a:t>
            </a:r>
            <a:br>
              <a:rPr lang="en-US" b="1" dirty="0" smtClean="0">
                <a:solidFill>
                  <a:srgbClr val="002060"/>
                </a:solidFill>
                <a:latin typeface="Calibri" panose="020F0502020204030204" pitchFamily="34" charset="0"/>
              </a:rPr>
            </a:br>
            <a:endParaRPr lang="en-US" b="1" dirty="0" smtClean="0">
              <a:solidFill>
                <a:srgbClr val="002060"/>
              </a:solidFill>
              <a:latin typeface="Calibri" panose="020F0502020204030204" pitchFamily="34" charset="0"/>
            </a:endParaRPr>
          </a:p>
          <a:p>
            <a:pPr marL="457200" indent="-457200">
              <a:buAutoNum type="arabicPeriod"/>
            </a:pPr>
            <a:r>
              <a:rPr lang="en-US" b="1" dirty="0" smtClean="0">
                <a:solidFill>
                  <a:srgbClr val="002060"/>
                </a:solidFill>
                <a:latin typeface="Calibri" panose="020F0502020204030204" pitchFamily="34" charset="0"/>
              </a:rPr>
              <a:t>All Well and Good: A Case for the Ethics of Philanthropic Fundraising</a:t>
            </a:r>
            <a:br>
              <a:rPr lang="en-US" b="1" dirty="0" smtClean="0">
                <a:solidFill>
                  <a:srgbClr val="002060"/>
                </a:solidFill>
                <a:latin typeface="Calibri" panose="020F0502020204030204" pitchFamily="34" charset="0"/>
              </a:rPr>
            </a:br>
            <a:endParaRPr lang="en-US" b="1" dirty="0" smtClean="0">
              <a:solidFill>
                <a:srgbClr val="002060"/>
              </a:solidFill>
              <a:latin typeface="Calibri" panose="020F0502020204030204" pitchFamily="34" charset="0"/>
            </a:endParaRPr>
          </a:p>
          <a:p>
            <a:pPr marL="457200" indent="-457200">
              <a:buAutoNum type="arabicPeriod"/>
            </a:pPr>
            <a:r>
              <a:rPr lang="en-US" b="1" dirty="0" smtClean="0">
                <a:solidFill>
                  <a:srgbClr val="002060"/>
                </a:solidFill>
                <a:latin typeface="Calibri" panose="020F0502020204030204" pitchFamily="34" charset="0"/>
              </a:rPr>
              <a:t>Seven Ethical Dilemmas in Philanthropic Fundraising</a:t>
            </a:r>
            <a:br>
              <a:rPr lang="en-US" b="1" dirty="0" smtClean="0">
                <a:solidFill>
                  <a:srgbClr val="002060"/>
                </a:solidFill>
                <a:latin typeface="Calibri" panose="020F0502020204030204" pitchFamily="34" charset="0"/>
              </a:rPr>
            </a:br>
            <a:endParaRPr lang="en-US" b="1" dirty="0" smtClean="0">
              <a:solidFill>
                <a:srgbClr val="002060"/>
              </a:solidFill>
              <a:latin typeface="Calibri" panose="020F0502020204030204" pitchFamily="34" charset="0"/>
            </a:endParaRPr>
          </a:p>
          <a:p>
            <a:pPr marL="457200" indent="-457200">
              <a:buAutoNum type="arabicPeriod"/>
            </a:pPr>
            <a:r>
              <a:rPr lang="en-US" b="1" dirty="0" smtClean="0">
                <a:solidFill>
                  <a:srgbClr val="002060"/>
                </a:solidFill>
                <a:latin typeface="Calibri" panose="020F0502020204030204" pitchFamily="34" charset="0"/>
              </a:rPr>
              <a:t>Bukowski’s Data Points</a:t>
            </a:r>
            <a:br>
              <a:rPr lang="en-US" b="1" dirty="0" smtClean="0">
                <a:solidFill>
                  <a:srgbClr val="002060"/>
                </a:solidFill>
                <a:latin typeface="Calibri" panose="020F0502020204030204" pitchFamily="34" charset="0"/>
              </a:rPr>
            </a:br>
            <a:endParaRPr lang="en-US" b="1" dirty="0" smtClean="0">
              <a:solidFill>
                <a:srgbClr val="002060"/>
              </a:solidFill>
              <a:latin typeface="Calibri" panose="020F0502020204030204" pitchFamily="34" charset="0"/>
            </a:endParaRPr>
          </a:p>
          <a:p>
            <a:pPr marL="457200" indent="-457200">
              <a:buAutoNum type="arabicPeriod"/>
            </a:pPr>
            <a:r>
              <a:rPr lang="en-US" b="1" dirty="0" smtClean="0">
                <a:solidFill>
                  <a:srgbClr val="002060"/>
                </a:solidFill>
                <a:latin typeface="Calibri" panose="020F0502020204030204" pitchFamily="34" charset="0"/>
              </a:rPr>
              <a:t>Can Familiarity Cause Ethical Dilemmas?</a:t>
            </a:r>
            <a:r>
              <a:rPr lang="en-US" b="1" dirty="0" smtClean="0">
                <a:solidFill>
                  <a:schemeClr val="bg1"/>
                </a:solidFill>
                <a:latin typeface="Calibri" panose="020F0502020204030204" pitchFamily="34" charset="0"/>
              </a:rPr>
              <a:t/>
            </a:r>
            <a:br>
              <a:rPr lang="en-US" b="1" dirty="0" smtClean="0">
                <a:solidFill>
                  <a:schemeClr val="bg1"/>
                </a:solidFill>
                <a:latin typeface="Calibri" panose="020F0502020204030204" pitchFamily="34" charset="0"/>
              </a:rPr>
            </a:br>
            <a:endParaRPr lang="en-US" b="1" dirty="0" smtClean="0">
              <a:solidFill>
                <a:srgbClr val="002060"/>
              </a:solidFill>
              <a:latin typeface="Calibri" panose="020F0502020204030204" pitchFamily="34" charset="0"/>
            </a:endParaRPr>
          </a:p>
          <a:p>
            <a:pPr marL="457200" indent="-457200">
              <a:buAutoNum type="arabicPeriod"/>
            </a:pPr>
            <a:r>
              <a:rPr lang="en-US" b="1" dirty="0" smtClean="0">
                <a:solidFill>
                  <a:srgbClr val="002060"/>
                </a:solidFill>
                <a:latin typeface="Calibri" panose="020F0502020204030204" pitchFamily="34" charset="0"/>
              </a:rPr>
              <a:t>Case Studies – Review &amp; Discuss</a:t>
            </a:r>
            <a:br>
              <a:rPr lang="en-US" b="1" dirty="0" smtClean="0">
                <a:solidFill>
                  <a:srgbClr val="002060"/>
                </a:solidFill>
                <a:latin typeface="Calibri" panose="020F0502020204030204" pitchFamily="34" charset="0"/>
              </a:rPr>
            </a:br>
            <a:endParaRPr lang="en-US" b="1" dirty="0" smtClean="0">
              <a:solidFill>
                <a:srgbClr val="002060"/>
              </a:solidFill>
              <a:latin typeface="Calibri" panose="020F0502020204030204" pitchFamily="34" charset="0"/>
            </a:endParaRPr>
          </a:p>
          <a:p>
            <a:pPr marL="457200" indent="-457200">
              <a:buAutoNum type="arabicPeriod"/>
            </a:pPr>
            <a:r>
              <a:rPr lang="en-US" b="1" dirty="0" smtClean="0">
                <a:solidFill>
                  <a:srgbClr val="002060"/>
                </a:solidFill>
                <a:latin typeface="Calibri" panose="020F0502020204030204" pitchFamily="34" charset="0"/>
              </a:rPr>
              <a:t>Helpful References</a:t>
            </a:r>
          </a:p>
          <a:p>
            <a:pPr algn="ctr"/>
            <a:endParaRPr lang="en-US" dirty="0"/>
          </a:p>
        </p:txBody>
      </p:sp>
      <p:pic>
        <p:nvPicPr>
          <p:cNvPr id="7" name="Picture 2" descr="\\data-server\pub\users\sdiluzio\My Documents\Development Office\Gary's Presentations\Ethics Talk May 2017\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5105400"/>
            <a:ext cx="2981325"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029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49" y="304800"/>
            <a:ext cx="9220200" cy="1295400"/>
          </a:xfrm>
        </p:spPr>
        <p:txBody>
          <a:bodyPr>
            <a:normAutofit/>
          </a:bodyPr>
          <a:lstStyle/>
          <a:p>
            <a:r>
              <a:rPr lang="en-US" sz="3400" b="1" dirty="0" smtClean="0">
                <a:solidFill>
                  <a:srgbClr val="002060"/>
                </a:solidFill>
                <a:latin typeface="Calibri" panose="020F0502020204030204" pitchFamily="34" charset="0"/>
              </a:rPr>
              <a:t>Case Studies for Review &amp; Discussion</a:t>
            </a:r>
          </a:p>
          <a:p>
            <a:endParaRPr lang="en-US" sz="2800" b="1" dirty="0">
              <a:solidFill>
                <a:srgbClr val="002060"/>
              </a:solidFill>
              <a:latin typeface="Calibri" panose="020F0502020204030204" pitchFamily="34" charset="0"/>
            </a:endParaRPr>
          </a:p>
        </p:txBody>
      </p:sp>
      <p:sp>
        <p:nvSpPr>
          <p:cNvPr id="6" name="TextBox 5"/>
          <p:cNvSpPr txBox="1"/>
          <p:nvPr/>
        </p:nvSpPr>
        <p:spPr>
          <a:xfrm>
            <a:off x="285205" y="1371600"/>
            <a:ext cx="8648699" cy="3477875"/>
          </a:xfrm>
          <a:prstGeom prst="rect">
            <a:avLst/>
          </a:prstGeom>
          <a:noFill/>
        </p:spPr>
        <p:txBody>
          <a:bodyPr wrap="square" rtlCol="0">
            <a:spAutoFit/>
          </a:bodyPr>
          <a:lstStyle/>
          <a:p>
            <a:r>
              <a:rPr lang="en-US" sz="2200" b="1" dirty="0" smtClean="0">
                <a:solidFill>
                  <a:srgbClr val="002060"/>
                </a:solidFill>
                <a:latin typeface="Calibri" panose="020F0502020204030204" pitchFamily="34" charset="0"/>
              </a:rPr>
              <a:t>Case Study #1:  “Just be Collegial”</a:t>
            </a:r>
            <a:br>
              <a:rPr lang="en-US" sz="2200" b="1" dirty="0" smtClean="0">
                <a:solidFill>
                  <a:srgbClr val="002060"/>
                </a:solidFill>
                <a:latin typeface="Calibri" panose="020F0502020204030204" pitchFamily="34" charset="0"/>
              </a:rPr>
            </a:br>
            <a:endParaRPr lang="en-US" sz="2200" b="1" dirty="0" smtClean="0">
              <a:solidFill>
                <a:srgbClr val="002060"/>
              </a:solidFill>
              <a:latin typeface="Calibri" panose="020F0502020204030204" pitchFamily="34" charset="0"/>
            </a:endParaRPr>
          </a:p>
          <a:p>
            <a:r>
              <a:rPr lang="en-US" sz="2200" b="1" dirty="0" smtClean="0">
                <a:solidFill>
                  <a:srgbClr val="002060"/>
                </a:solidFill>
                <a:latin typeface="Calibri" panose="020F0502020204030204" pitchFamily="34" charset="0"/>
              </a:rPr>
              <a:t>Case Study #2:  “You’re So Great, You’re in the Estate!”</a:t>
            </a:r>
            <a:br>
              <a:rPr lang="en-US" sz="2200" b="1" dirty="0" smtClean="0">
                <a:solidFill>
                  <a:srgbClr val="002060"/>
                </a:solidFill>
                <a:latin typeface="Calibri" panose="020F0502020204030204" pitchFamily="34" charset="0"/>
              </a:rPr>
            </a:br>
            <a:endParaRPr lang="en-US" sz="2200" b="1" dirty="0" smtClean="0">
              <a:solidFill>
                <a:srgbClr val="002060"/>
              </a:solidFill>
              <a:latin typeface="Calibri" panose="020F0502020204030204" pitchFamily="34" charset="0"/>
            </a:endParaRPr>
          </a:p>
          <a:p>
            <a:r>
              <a:rPr lang="en-US" sz="2200" b="1" dirty="0" smtClean="0">
                <a:solidFill>
                  <a:srgbClr val="002060"/>
                </a:solidFill>
                <a:latin typeface="Calibri" panose="020F0502020204030204" pitchFamily="34" charset="0"/>
              </a:rPr>
              <a:t>Case Study #3:  “To Print or Not to Print?”</a:t>
            </a:r>
            <a:br>
              <a:rPr lang="en-US" sz="2200" b="1" dirty="0" smtClean="0">
                <a:solidFill>
                  <a:srgbClr val="002060"/>
                </a:solidFill>
                <a:latin typeface="Calibri" panose="020F0502020204030204" pitchFamily="34" charset="0"/>
              </a:rPr>
            </a:br>
            <a:endParaRPr lang="en-US" sz="2200" b="1" dirty="0" smtClean="0">
              <a:solidFill>
                <a:srgbClr val="002060"/>
              </a:solidFill>
              <a:latin typeface="Calibri" panose="020F0502020204030204" pitchFamily="34" charset="0"/>
            </a:endParaRPr>
          </a:p>
          <a:p>
            <a:r>
              <a:rPr lang="en-US" sz="2200" b="1" dirty="0" smtClean="0">
                <a:solidFill>
                  <a:srgbClr val="002060"/>
                </a:solidFill>
                <a:latin typeface="Calibri" panose="020F0502020204030204" pitchFamily="34" charset="0"/>
              </a:rPr>
              <a:t>Case Study #4:  “The Big Favor”</a:t>
            </a:r>
            <a:endParaRPr lang="en-US" sz="2200" b="1" dirty="0">
              <a:solidFill>
                <a:srgbClr val="002060"/>
              </a:solidFill>
              <a:latin typeface="Calibri" panose="020F0502020204030204" pitchFamily="34" charset="0"/>
            </a:endParaRPr>
          </a:p>
          <a:p>
            <a:endParaRPr lang="en-US" sz="2200" b="1" dirty="0" smtClean="0">
              <a:solidFill>
                <a:srgbClr val="002060"/>
              </a:solidFill>
              <a:latin typeface="Calibri" panose="020F0502020204030204" pitchFamily="34" charset="0"/>
            </a:endParaRPr>
          </a:p>
          <a:p>
            <a:r>
              <a:rPr lang="en-US" sz="2200" b="1" dirty="0" smtClean="0">
                <a:solidFill>
                  <a:schemeClr val="bg1"/>
                </a:solidFill>
                <a:latin typeface="Calibri" panose="020F0502020204030204" pitchFamily="34" charset="0"/>
              </a:rPr>
              <a:t/>
            </a:r>
            <a:br>
              <a:rPr lang="en-US" sz="2200" b="1" dirty="0" smtClean="0">
                <a:solidFill>
                  <a:schemeClr val="bg1"/>
                </a:solidFill>
                <a:latin typeface="Calibri" panose="020F0502020204030204" pitchFamily="34" charset="0"/>
              </a:rPr>
            </a:br>
            <a:endParaRPr lang="en-US" sz="2200" b="1" dirty="0" smtClean="0">
              <a:solidFill>
                <a:schemeClr val="bg1"/>
              </a:solidFill>
              <a:latin typeface="Calibri" panose="020F0502020204030204" pitchFamily="34" charset="0"/>
            </a:endParaRPr>
          </a:p>
        </p:txBody>
      </p:sp>
      <p:pic>
        <p:nvPicPr>
          <p:cNvPr id="10242" name="Picture 2" descr="Image result for ethics discus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8668" y="3560606"/>
            <a:ext cx="3775899" cy="2947851"/>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262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49" y="304800"/>
            <a:ext cx="9220200" cy="1295400"/>
          </a:xfrm>
        </p:spPr>
        <p:txBody>
          <a:bodyPr>
            <a:normAutofit/>
          </a:bodyPr>
          <a:lstStyle/>
          <a:p>
            <a:r>
              <a:rPr lang="en-US" sz="3400" b="1" dirty="0" smtClean="0">
                <a:solidFill>
                  <a:srgbClr val="002060"/>
                </a:solidFill>
                <a:latin typeface="Calibri" panose="020F0502020204030204" pitchFamily="34" charset="0"/>
              </a:rPr>
              <a:t>Recommended References</a:t>
            </a:r>
          </a:p>
          <a:p>
            <a:endParaRPr lang="en-US" sz="2800" b="1" dirty="0">
              <a:solidFill>
                <a:schemeClr val="bg1"/>
              </a:solidFill>
              <a:latin typeface="Calibri" panose="020F0502020204030204" pitchFamily="34" charset="0"/>
            </a:endParaRPr>
          </a:p>
        </p:txBody>
      </p:sp>
      <p:sp>
        <p:nvSpPr>
          <p:cNvPr id="6" name="TextBox 5"/>
          <p:cNvSpPr txBox="1"/>
          <p:nvPr/>
        </p:nvSpPr>
        <p:spPr>
          <a:xfrm>
            <a:off x="307975" y="907973"/>
            <a:ext cx="8648699" cy="4955203"/>
          </a:xfrm>
          <a:prstGeom prst="rect">
            <a:avLst/>
          </a:prstGeom>
          <a:noFill/>
        </p:spPr>
        <p:txBody>
          <a:bodyPr wrap="square" rtlCol="0">
            <a:spAutoFit/>
          </a:bodyPr>
          <a:lstStyle/>
          <a:p>
            <a:r>
              <a:rPr lang="en-US" sz="2200" b="1" dirty="0" smtClean="0">
                <a:solidFill>
                  <a:srgbClr val="002060"/>
                </a:solidFill>
                <a:latin typeface="Calibri" panose="020F0502020204030204" pitchFamily="34" charset="0"/>
              </a:rPr>
              <a:t>	</a:t>
            </a:r>
            <a:r>
              <a:rPr lang="en-US" sz="2400" dirty="0">
                <a:solidFill>
                  <a:srgbClr val="002060"/>
                </a:solidFill>
                <a:latin typeface="Calibri" panose="020F0502020204030204" pitchFamily="34" charset="0"/>
              </a:rPr>
              <a:t> </a:t>
            </a:r>
            <a:r>
              <a:rPr lang="en-US" dirty="0" smtClean="0">
                <a:solidFill>
                  <a:srgbClr val="002060"/>
                </a:solidFill>
                <a:latin typeface="Calibri" panose="020F0502020204030204" pitchFamily="34" charset="0"/>
              </a:rPr>
              <a:t>          Association </a:t>
            </a:r>
            <a:r>
              <a:rPr lang="en-US" dirty="0">
                <a:solidFill>
                  <a:srgbClr val="002060"/>
                </a:solidFill>
                <a:latin typeface="Calibri" panose="020F0502020204030204" pitchFamily="34" charset="0"/>
              </a:rPr>
              <a:t>of Fundraising </a:t>
            </a:r>
            <a:r>
              <a:rPr lang="en-US" dirty="0" smtClean="0">
                <a:solidFill>
                  <a:srgbClr val="002060"/>
                </a:solidFill>
                <a:latin typeface="Calibri" panose="020F0502020204030204" pitchFamily="34" charset="0"/>
              </a:rPr>
              <a:t>Professionals</a:t>
            </a:r>
            <a:r>
              <a:rPr lang="en-US" b="1" dirty="0" smtClean="0">
                <a:solidFill>
                  <a:srgbClr val="002060"/>
                </a:solidFill>
                <a:latin typeface="Calibri" panose="020F0502020204030204" pitchFamily="34" charset="0"/>
              </a:rPr>
              <a:t> </a:t>
            </a:r>
          </a:p>
          <a:p>
            <a:r>
              <a:rPr lang="en-US" dirty="0" smtClean="0">
                <a:solidFill>
                  <a:srgbClr val="002060"/>
                </a:solidFill>
                <a:latin typeface="Calibri" panose="020F0502020204030204" pitchFamily="34" charset="0"/>
              </a:rPr>
              <a:t>                            (</a:t>
            </a:r>
            <a:r>
              <a:rPr lang="en-US" dirty="0">
                <a:solidFill>
                  <a:srgbClr val="002060"/>
                </a:solidFill>
                <a:latin typeface="Calibri" panose="020F0502020204030204" pitchFamily="34" charset="0"/>
              </a:rPr>
              <a:t>Cases for Ethics Education)</a:t>
            </a:r>
            <a:r>
              <a:rPr lang="en-US" b="1" dirty="0" smtClean="0">
                <a:solidFill>
                  <a:srgbClr val="002060"/>
                </a:solidFill>
                <a:latin typeface="Calibri" panose="020F0502020204030204" pitchFamily="34" charset="0"/>
              </a:rPr>
              <a:t>                 </a:t>
            </a:r>
          </a:p>
          <a:p>
            <a:r>
              <a:rPr lang="en-US" sz="1600" dirty="0" smtClean="0">
                <a:solidFill>
                  <a:srgbClr val="002060"/>
                </a:solidFill>
                <a:latin typeface="Calibri" panose="020F0502020204030204" pitchFamily="34" charset="0"/>
              </a:rPr>
              <a:t>                                 </a:t>
            </a:r>
            <a:r>
              <a:rPr lang="en-US" sz="1600" b="1" dirty="0" smtClean="0">
                <a:solidFill>
                  <a:srgbClr val="002060"/>
                </a:solidFill>
                <a:latin typeface="Calibri" panose="020F0502020204030204" pitchFamily="34" charset="0"/>
                <a:hlinkClick r:id="rId2"/>
              </a:rPr>
              <a:t>www.AFPNet.org</a:t>
            </a:r>
            <a:r>
              <a:rPr lang="en-US" sz="1600" b="1" dirty="0" smtClean="0">
                <a:solidFill>
                  <a:srgbClr val="002060"/>
                </a:solidFill>
                <a:latin typeface="Calibri" panose="020F0502020204030204" pitchFamily="34" charset="0"/>
              </a:rPr>
              <a:t>       </a:t>
            </a:r>
            <a:r>
              <a:rPr lang="en-US" sz="1600" dirty="0" smtClean="0">
                <a:solidFill>
                  <a:srgbClr val="002060"/>
                </a:solidFill>
                <a:latin typeface="Calibri" panose="020F0502020204030204" pitchFamily="34" charset="0"/>
              </a:rPr>
              <a:t>                </a:t>
            </a:r>
            <a:r>
              <a:rPr lang="en-US" dirty="0" smtClean="0">
                <a:solidFill>
                  <a:srgbClr val="002060"/>
                </a:solidFill>
                <a:latin typeface="Calibri" panose="020F0502020204030204" pitchFamily="34" charset="0"/>
              </a:rPr>
              <a:t/>
            </a:r>
            <a:br>
              <a:rPr lang="en-US" dirty="0" smtClean="0">
                <a:solidFill>
                  <a:srgbClr val="002060"/>
                </a:solidFill>
                <a:latin typeface="Calibri" panose="020F0502020204030204" pitchFamily="34" charset="0"/>
              </a:rPr>
            </a:br>
            <a:r>
              <a:rPr lang="en-US" sz="2200" b="1" dirty="0" smtClean="0">
                <a:solidFill>
                  <a:srgbClr val="002060"/>
                </a:solidFill>
                <a:latin typeface="Calibri" panose="020F0502020204030204" pitchFamily="34" charset="0"/>
              </a:rPr>
              <a:t/>
            </a:r>
            <a:br>
              <a:rPr lang="en-US" sz="2200" b="1" dirty="0" smtClean="0">
                <a:solidFill>
                  <a:srgbClr val="002060"/>
                </a:solidFill>
                <a:latin typeface="Calibri" panose="020F0502020204030204" pitchFamily="34" charset="0"/>
              </a:rPr>
            </a:br>
            <a:endParaRPr lang="en-US" sz="2200" b="1" dirty="0" smtClean="0">
              <a:solidFill>
                <a:srgbClr val="002060"/>
              </a:solidFill>
              <a:latin typeface="Calibri" panose="020F0502020204030204" pitchFamily="34" charset="0"/>
            </a:endParaRPr>
          </a:p>
          <a:p>
            <a:r>
              <a:rPr lang="en-US" sz="2200" b="1" dirty="0">
                <a:solidFill>
                  <a:srgbClr val="002060"/>
                </a:solidFill>
                <a:latin typeface="Calibri" panose="020F0502020204030204" pitchFamily="34" charset="0"/>
              </a:rPr>
              <a:t> </a:t>
            </a:r>
            <a:r>
              <a:rPr lang="en-US" dirty="0" smtClean="0">
                <a:solidFill>
                  <a:srgbClr val="002060"/>
                </a:solidFill>
                <a:latin typeface="Calibri" panose="020F0502020204030204" pitchFamily="34" charset="0"/>
              </a:rPr>
              <a:t>                                  </a:t>
            </a:r>
            <a:endParaRPr lang="en-US" sz="400" b="1" dirty="0" smtClean="0">
              <a:solidFill>
                <a:srgbClr val="002060"/>
              </a:solidFill>
              <a:latin typeface="Calibri" panose="020F0502020204030204" pitchFamily="34" charset="0"/>
              <a:hlinkClick r:id="rId3"/>
            </a:endParaRPr>
          </a:p>
          <a:p>
            <a:endParaRPr lang="en-US" sz="2200" b="1" dirty="0" smtClean="0">
              <a:solidFill>
                <a:srgbClr val="002060"/>
              </a:solidFill>
              <a:latin typeface="Calibri" panose="020F0502020204030204" pitchFamily="34" charset="0"/>
            </a:endParaRPr>
          </a:p>
          <a:p>
            <a:r>
              <a:rPr lang="en-US" sz="2200" b="1" dirty="0" smtClean="0">
                <a:solidFill>
                  <a:srgbClr val="002060"/>
                </a:solidFill>
                <a:latin typeface="Calibri" panose="020F0502020204030204" pitchFamily="34" charset="0"/>
              </a:rPr>
              <a:t>                                       </a:t>
            </a:r>
            <a:r>
              <a:rPr lang="en-US" sz="400" b="1" dirty="0" smtClean="0">
                <a:solidFill>
                  <a:srgbClr val="002060"/>
                </a:solidFill>
                <a:latin typeface="Calibri" panose="020F0502020204030204" pitchFamily="34" charset="0"/>
              </a:rPr>
              <a:t> </a:t>
            </a:r>
            <a:r>
              <a:rPr lang="en-US" b="1" dirty="0" smtClean="0">
                <a:solidFill>
                  <a:srgbClr val="002060"/>
                </a:solidFill>
                <a:latin typeface="Calibri" panose="020F0502020204030204" pitchFamily="34" charset="0"/>
              </a:rPr>
              <a:t/>
            </a:r>
            <a:br>
              <a:rPr lang="en-US" b="1" dirty="0" smtClean="0">
                <a:solidFill>
                  <a:srgbClr val="002060"/>
                </a:solidFill>
                <a:latin typeface="Calibri" panose="020F0502020204030204" pitchFamily="34" charset="0"/>
              </a:rPr>
            </a:br>
            <a:endParaRPr lang="en-US" sz="1600" b="1" dirty="0"/>
          </a:p>
          <a:p>
            <a:endParaRPr lang="en-US" sz="2200" b="1" dirty="0" smtClean="0">
              <a:solidFill>
                <a:srgbClr val="002060"/>
              </a:solidFill>
              <a:latin typeface="Calibri" panose="020F0502020204030204" pitchFamily="34" charset="0"/>
            </a:endParaRPr>
          </a:p>
          <a:p>
            <a:r>
              <a:rPr lang="en-US" b="1" dirty="0">
                <a:solidFill>
                  <a:srgbClr val="002060"/>
                </a:solidFill>
                <a:latin typeface="Calibri" panose="020F0502020204030204" pitchFamily="34" charset="0"/>
              </a:rPr>
              <a:t>	</a:t>
            </a:r>
            <a:r>
              <a:rPr lang="en-US" b="1" dirty="0" smtClean="0">
                <a:solidFill>
                  <a:srgbClr val="002060"/>
                </a:solidFill>
                <a:latin typeface="Calibri" panose="020F0502020204030204" pitchFamily="34" charset="0"/>
              </a:rPr>
              <a:t>	      </a:t>
            </a:r>
            <a:r>
              <a:rPr lang="en-US" sz="400" b="1" dirty="0" smtClean="0">
                <a:solidFill>
                  <a:srgbClr val="002060"/>
                </a:solidFill>
                <a:latin typeface="Calibri" panose="020F0502020204030204" pitchFamily="34" charset="0"/>
              </a:rPr>
              <a:t>  </a:t>
            </a:r>
            <a:br>
              <a:rPr lang="en-US" sz="400" b="1" dirty="0" smtClean="0">
                <a:solidFill>
                  <a:srgbClr val="002060"/>
                </a:solidFill>
                <a:latin typeface="Calibri" panose="020F0502020204030204" pitchFamily="34" charset="0"/>
              </a:rPr>
            </a:br>
            <a:r>
              <a:rPr lang="en-US" sz="400" b="1" dirty="0" smtClean="0">
                <a:solidFill>
                  <a:srgbClr val="002060"/>
                </a:solidFill>
                <a:latin typeface="Calibri" panose="020F0502020204030204" pitchFamily="34" charset="0"/>
              </a:rPr>
              <a:t>                                                                                                                                                                                                    </a:t>
            </a:r>
            <a:endParaRPr lang="en-US" dirty="0" smtClean="0">
              <a:solidFill>
                <a:srgbClr val="002060"/>
              </a:solidFill>
              <a:latin typeface="Calibri" panose="020F0502020204030204" pitchFamily="34" charset="0"/>
            </a:endParaRPr>
          </a:p>
          <a:p>
            <a:r>
              <a:rPr lang="en-US" sz="400" b="1" dirty="0" smtClean="0">
                <a:solidFill>
                  <a:srgbClr val="002060"/>
                </a:solidFill>
                <a:latin typeface="Calibri" panose="020F0502020204030204" pitchFamily="34" charset="0"/>
                <a:hlinkClick r:id="rId4"/>
              </a:rPr>
              <a:t>     </a:t>
            </a:r>
            <a:endParaRPr lang="en-US" sz="400" b="1" dirty="0">
              <a:solidFill>
                <a:srgbClr val="002060"/>
              </a:solidFill>
              <a:latin typeface="Calibri" panose="020F0502020204030204" pitchFamily="34" charset="0"/>
              <a:hlinkClick r:id="rId4"/>
            </a:endParaRPr>
          </a:p>
          <a:p>
            <a:r>
              <a:rPr lang="en-US" sz="2200" b="1" dirty="0" smtClean="0">
                <a:solidFill>
                  <a:srgbClr val="002060"/>
                </a:solidFill>
                <a:latin typeface="Calibri" panose="020F0502020204030204" pitchFamily="34" charset="0"/>
              </a:rPr>
              <a:t/>
            </a:r>
            <a:br>
              <a:rPr lang="en-US" sz="2200" b="1" dirty="0" smtClean="0">
                <a:solidFill>
                  <a:srgbClr val="002060"/>
                </a:solidFill>
                <a:latin typeface="Calibri" panose="020F0502020204030204" pitchFamily="34" charset="0"/>
              </a:rPr>
            </a:br>
            <a:endParaRPr lang="en-US" sz="2200" b="1" dirty="0" smtClean="0">
              <a:solidFill>
                <a:srgbClr val="001D58"/>
              </a:solidFill>
              <a:latin typeface="Calibri" panose="020F0502020204030204" pitchFamily="34" charset="0"/>
            </a:endParaRPr>
          </a:p>
          <a:p>
            <a:r>
              <a:rPr lang="en-US" b="1" i="1" dirty="0" smtClean="0">
                <a:solidFill>
                  <a:srgbClr val="001D58"/>
                </a:solidFill>
                <a:latin typeface="Calibri" panose="020F0502020204030204" pitchFamily="34" charset="0"/>
              </a:rPr>
              <a:t>                 </a:t>
            </a:r>
            <a:r>
              <a:rPr lang="en-US" sz="2200" b="1" dirty="0" smtClean="0">
                <a:solidFill>
                  <a:schemeClr val="bg1"/>
                </a:solidFill>
                <a:latin typeface="Calibri" panose="020F0502020204030204" pitchFamily="34" charset="0"/>
              </a:rPr>
              <a:t/>
            </a:r>
            <a:br>
              <a:rPr lang="en-US" sz="2200" b="1" dirty="0" smtClean="0">
                <a:solidFill>
                  <a:schemeClr val="bg1"/>
                </a:solidFill>
                <a:latin typeface="Calibri" panose="020F0502020204030204" pitchFamily="34" charset="0"/>
              </a:rPr>
            </a:br>
            <a:endParaRPr lang="en-US" sz="2200" b="1" dirty="0" smtClean="0">
              <a:solidFill>
                <a:schemeClr val="bg1"/>
              </a:solidFill>
              <a:latin typeface="Calibri" panose="020F0502020204030204" pitchFamily="34" charset="0"/>
            </a:endParaRPr>
          </a:p>
        </p:txBody>
      </p:sp>
      <p:pic>
        <p:nvPicPr>
          <p:cNvPr id="12290" name="Picture 2" descr="Image result for helpful link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617537"/>
            <a:ext cx="1615817" cy="159944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Image result for AFP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AFP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AFP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AFP log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Image result for AFP log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AFP 35314 logo vector"/>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4" descr="AFP 35314 logo vector"/>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1" name="Picture 1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30831" y="1074738"/>
            <a:ext cx="1257676" cy="825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14" name="Picture 18" descr="\\data-server\pub\users\sdiluzio\My Documents\Development Office\Gary's Presentations\Ethics Talk May 2017\blackbau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0375" y="2332873"/>
            <a:ext cx="1277357" cy="2305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ouncil of nonprofits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2421" y="3451023"/>
            <a:ext cx="1690416" cy="3621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uideSta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9401" y="4793504"/>
            <a:ext cx="1473200" cy="45477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ecure.gravatar.com/avatar/ed05a273cdcdb762c743b407cde8287d?s=100&amp;r=pg&amp;d=mm"/>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8059" y="5967353"/>
            <a:ext cx="709575" cy="70957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913466" y="5764375"/>
            <a:ext cx="7043208" cy="1138773"/>
          </a:xfrm>
          <a:prstGeom prst="rect">
            <a:avLst/>
          </a:prstGeom>
        </p:spPr>
        <p:txBody>
          <a:bodyPr wrap="square">
            <a:spAutoFit/>
          </a:bodyPr>
          <a:lstStyle/>
          <a:p>
            <a:r>
              <a:rPr lang="en-US" i="1" dirty="0" smtClean="0">
                <a:solidFill>
                  <a:srgbClr val="001D58"/>
                </a:solidFill>
                <a:latin typeface="Calibri" panose="020F0502020204030204" pitchFamily="34" charset="0"/>
              </a:rPr>
              <a:t>“Doing </a:t>
            </a:r>
            <a:r>
              <a:rPr lang="en-US" i="1" dirty="0">
                <a:solidFill>
                  <a:srgbClr val="001D58"/>
                </a:solidFill>
                <a:latin typeface="Calibri" panose="020F0502020204030204" pitchFamily="34" charset="0"/>
              </a:rPr>
              <a:t>Well by Doing Right: A Fundraiser’s Guide to Ethical </a:t>
            </a:r>
            <a:r>
              <a:rPr lang="en-US" i="1" dirty="0" smtClean="0">
                <a:solidFill>
                  <a:srgbClr val="001D58"/>
                </a:solidFill>
                <a:latin typeface="Calibri" panose="020F0502020204030204" pitchFamily="34" charset="0"/>
              </a:rPr>
              <a:t>Decision-Making”  </a:t>
            </a:r>
            <a:r>
              <a:rPr lang="en-US" dirty="0" smtClean="0">
                <a:solidFill>
                  <a:srgbClr val="001D58"/>
                </a:solidFill>
                <a:latin typeface="Calibri" panose="020F0502020204030204" pitchFamily="34" charset="0"/>
              </a:rPr>
              <a:t>by </a:t>
            </a:r>
            <a:r>
              <a:rPr lang="en-US" dirty="0">
                <a:solidFill>
                  <a:srgbClr val="001D58"/>
                </a:solidFill>
                <a:latin typeface="Calibri" panose="020F0502020204030204" pitchFamily="34" charset="0"/>
              </a:rPr>
              <a:t>Michael Rosen</a:t>
            </a:r>
            <a:r>
              <a:rPr lang="en-US" i="1" dirty="0">
                <a:solidFill>
                  <a:srgbClr val="001D58"/>
                </a:solidFill>
                <a:latin typeface="Calibri" panose="020F0502020204030204" pitchFamily="34" charset="0"/>
              </a:rPr>
              <a:t> </a:t>
            </a:r>
            <a:endParaRPr lang="en-US" i="1" dirty="0" smtClean="0">
              <a:solidFill>
                <a:srgbClr val="001D58"/>
              </a:solidFill>
              <a:latin typeface="Calibri" panose="020F0502020204030204" pitchFamily="34" charset="0"/>
            </a:endParaRPr>
          </a:p>
          <a:p>
            <a:r>
              <a:rPr lang="en-US" sz="1600" b="1" dirty="0">
                <a:solidFill>
                  <a:srgbClr val="001D58"/>
                </a:solidFill>
                <a:latin typeface="Calibri" panose="020F0502020204030204" pitchFamily="34" charset="0"/>
                <a:hlinkClick r:id="rId11"/>
              </a:rPr>
              <a:t>http://</a:t>
            </a:r>
            <a:r>
              <a:rPr lang="en-US" sz="1600" b="1" dirty="0" smtClean="0">
                <a:solidFill>
                  <a:srgbClr val="001D58"/>
                </a:solidFill>
                <a:latin typeface="Calibri" panose="020F0502020204030204" pitchFamily="34" charset="0"/>
                <a:hlinkClick r:id="rId11"/>
              </a:rPr>
              <a:t>mlinnovations.com/yahoo_site_admin/assets/docs/Ethical_Decision_Making_Article.28164930.pdf</a:t>
            </a:r>
            <a:r>
              <a:rPr lang="en-US" sz="1600" b="1" dirty="0" smtClean="0">
                <a:solidFill>
                  <a:srgbClr val="001D58"/>
                </a:solidFill>
                <a:latin typeface="Calibri" panose="020F0502020204030204" pitchFamily="34" charset="0"/>
              </a:rPr>
              <a:t>   </a:t>
            </a:r>
          </a:p>
        </p:txBody>
      </p:sp>
      <p:sp>
        <p:nvSpPr>
          <p:cNvPr id="12" name="TextBox 11"/>
          <p:cNvSpPr txBox="1"/>
          <p:nvPr/>
        </p:nvSpPr>
        <p:spPr>
          <a:xfrm>
            <a:off x="1888196" y="2155611"/>
            <a:ext cx="6798604" cy="1138773"/>
          </a:xfrm>
          <a:prstGeom prst="rect">
            <a:avLst/>
          </a:prstGeom>
          <a:noFill/>
        </p:spPr>
        <p:txBody>
          <a:bodyPr wrap="square" rtlCol="0">
            <a:spAutoFit/>
          </a:bodyPr>
          <a:lstStyle/>
          <a:p>
            <a:r>
              <a:rPr lang="en-US" dirty="0" smtClean="0">
                <a:solidFill>
                  <a:srgbClr val="002060"/>
                </a:solidFill>
                <a:latin typeface="Calibri" panose="020F0502020204030204" pitchFamily="34" charset="0"/>
              </a:rPr>
              <a:t> Stress-Testing </a:t>
            </a:r>
            <a:r>
              <a:rPr lang="en-US" dirty="0">
                <a:solidFill>
                  <a:srgbClr val="002060"/>
                </a:solidFill>
                <a:latin typeface="Calibri" panose="020F0502020204030204" pitchFamily="34" charset="0"/>
              </a:rPr>
              <a:t>Our Fundraising </a:t>
            </a:r>
            <a:r>
              <a:rPr lang="en-US" dirty="0" smtClean="0">
                <a:solidFill>
                  <a:srgbClr val="002060"/>
                </a:solidFill>
                <a:latin typeface="Calibri" panose="020F0502020204030204" pitchFamily="34" charset="0"/>
              </a:rPr>
              <a:t>Ethics</a:t>
            </a:r>
          </a:p>
          <a:p>
            <a:r>
              <a:rPr lang="en-US" sz="1600" b="1" dirty="0" smtClean="0">
                <a:solidFill>
                  <a:srgbClr val="002060"/>
                </a:solidFill>
                <a:latin typeface="Calibri" panose="020F0502020204030204" pitchFamily="34" charset="0"/>
                <a:hlinkClick r:id="rId3"/>
              </a:rPr>
              <a:t>https</a:t>
            </a:r>
            <a:r>
              <a:rPr lang="en-US" sz="1600" b="1" dirty="0">
                <a:solidFill>
                  <a:srgbClr val="002060"/>
                </a:solidFill>
                <a:latin typeface="Calibri" panose="020F0502020204030204" pitchFamily="34" charset="0"/>
                <a:hlinkClick r:id="rId3"/>
              </a:rPr>
              <a:t>://</a:t>
            </a:r>
            <a:r>
              <a:rPr lang="en-US" sz="1600" b="1" dirty="0" smtClean="0">
                <a:solidFill>
                  <a:srgbClr val="002060"/>
                </a:solidFill>
                <a:latin typeface="Calibri" panose="020F0502020204030204" pitchFamily="34" charset="0"/>
                <a:hlinkClick r:id="rId3"/>
              </a:rPr>
              <a:t>www.blackbaud.com/files/resources/recordings/Blackbaud_HEForum_JohnLippincott.pdf</a:t>
            </a:r>
            <a:r>
              <a:rPr lang="en-US" sz="1600" b="1" dirty="0" smtClean="0">
                <a:solidFill>
                  <a:srgbClr val="002060"/>
                </a:solidFill>
                <a:latin typeface="Calibri" panose="020F0502020204030204" pitchFamily="34" charset="0"/>
              </a:rPr>
              <a:t> </a:t>
            </a:r>
            <a:endParaRPr lang="en-US" sz="1600" b="1" dirty="0">
              <a:solidFill>
                <a:srgbClr val="002060"/>
              </a:solidFill>
              <a:latin typeface="Calibri" panose="020F0502020204030204" pitchFamily="34" charset="0"/>
            </a:endParaRPr>
          </a:p>
          <a:p>
            <a:endParaRPr lang="en-US" dirty="0">
              <a:solidFill>
                <a:srgbClr val="001D58"/>
              </a:solidFill>
              <a:latin typeface="Calibri" panose="020F0502020204030204" pitchFamily="34" charset="0"/>
            </a:endParaRPr>
          </a:p>
        </p:txBody>
      </p:sp>
      <p:sp>
        <p:nvSpPr>
          <p:cNvPr id="21" name="TextBox 20"/>
          <p:cNvSpPr txBox="1"/>
          <p:nvPr/>
        </p:nvSpPr>
        <p:spPr>
          <a:xfrm>
            <a:off x="1922837" y="3204801"/>
            <a:ext cx="7247183" cy="1384995"/>
          </a:xfrm>
          <a:prstGeom prst="rect">
            <a:avLst/>
          </a:prstGeom>
          <a:noFill/>
        </p:spPr>
        <p:txBody>
          <a:bodyPr wrap="square" rtlCol="0">
            <a:spAutoFit/>
          </a:bodyPr>
          <a:lstStyle/>
          <a:p>
            <a:r>
              <a:rPr lang="en-US" dirty="0" smtClean="0">
                <a:solidFill>
                  <a:srgbClr val="002060"/>
                </a:solidFill>
                <a:latin typeface="Calibri" panose="020F0502020204030204" pitchFamily="34" charset="0"/>
              </a:rPr>
              <a:t>Ethical Fundraising Article </a:t>
            </a:r>
          </a:p>
          <a:p>
            <a:r>
              <a:rPr lang="en-US" dirty="0" smtClean="0">
                <a:solidFill>
                  <a:srgbClr val="002060"/>
                </a:solidFill>
                <a:latin typeface="Calibri" panose="020F0502020204030204" pitchFamily="34" charset="0"/>
              </a:rPr>
              <a:t>Ethics &amp; Accountability for Nonprofits Article</a:t>
            </a:r>
          </a:p>
          <a:p>
            <a:r>
              <a:rPr lang="en-US" sz="1600" b="1" dirty="0">
                <a:solidFill>
                  <a:srgbClr val="002060"/>
                </a:solidFill>
                <a:latin typeface="Calibri" panose="020F0502020204030204" pitchFamily="34" charset="0"/>
                <a:hlinkClick r:id="rId12"/>
              </a:rPr>
              <a:t>https://</a:t>
            </a:r>
            <a:r>
              <a:rPr lang="en-US" sz="1600" b="1" dirty="0" smtClean="0">
                <a:solidFill>
                  <a:srgbClr val="002060"/>
                </a:solidFill>
                <a:latin typeface="Calibri" panose="020F0502020204030204" pitchFamily="34" charset="0"/>
                <a:hlinkClick r:id="rId12"/>
              </a:rPr>
              <a:t>www.councilofnonprofits.org/tools-resources/ethical-fundraising</a:t>
            </a:r>
            <a:r>
              <a:rPr lang="en-US" sz="1600" b="1" dirty="0" smtClean="0">
                <a:solidFill>
                  <a:srgbClr val="002060"/>
                </a:solidFill>
                <a:latin typeface="Calibri" panose="020F0502020204030204" pitchFamily="34" charset="0"/>
              </a:rPr>
              <a:t>  </a:t>
            </a:r>
            <a:r>
              <a:rPr lang="en-US" sz="1600" b="1" dirty="0">
                <a:solidFill>
                  <a:srgbClr val="002060"/>
                </a:solidFill>
                <a:latin typeface="Calibri" panose="020F0502020204030204" pitchFamily="34" charset="0"/>
              </a:rPr>
              <a:t/>
            </a:r>
            <a:br>
              <a:rPr lang="en-US" sz="1600" b="1" dirty="0">
                <a:solidFill>
                  <a:srgbClr val="002060"/>
                </a:solidFill>
                <a:latin typeface="Calibri" panose="020F0502020204030204" pitchFamily="34" charset="0"/>
              </a:rPr>
            </a:br>
            <a:r>
              <a:rPr lang="en-US" sz="1600" b="1" u="sng" dirty="0">
                <a:hlinkClick r:id="rId13"/>
              </a:rPr>
              <a:t>https://</a:t>
            </a:r>
            <a:r>
              <a:rPr lang="en-US" sz="1600" b="1" u="sng" dirty="0" smtClean="0">
                <a:hlinkClick r:id="rId13"/>
              </a:rPr>
              <a:t>www.councilofnonprofits.org/tools-resources/ethics-and-accountability-nonprofits</a:t>
            </a:r>
            <a:r>
              <a:rPr lang="en-US" sz="1600" b="1" u="sng" dirty="0" smtClean="0"/>
              <a:t> </a:t>
            </a:r>
            <a:endParaRPr lang="en-US" dirty="0">
              <a:solidFill>
                <a:srgbClr val="001D58"/>
              </a:solidFill>
              <a:latin typeface="Calibri" panose="020F0502020204030204" pitchFamily="34" charset="0"/>
            </a:endParaRPr>
          </a:p>
        </p:txBody>
      </p:sp>
      <p:sp>
        <p:nvSpPr>
          <p:cNvPr id="22" name="TextBox 21"/>
          <p:cNvSpPr txBox="1"/>
          <p:nvPr/>
        </p:nvSpPr>
        <p:spPr>
          <a:xfrm>
            <a:off x="1888273" y="4761751"/>
            <a:ext cx="7247183" cy="861774"/>
          </a:xfrm>
          <a:prstGeom prst="rect">
            <a:avLst/>
          </a:prstGeom>
          <a:noFill/>
        </p:spPr>
        <p:txBody>
          <a:bodyPr wrap="square" rtlCol="0">
            <a:spAutoFit/>
          </a:bodyPr>
          <a:lstStyle/>
          <a:p>
            <a:r>
              <a:rPr lang="en-US" dirty="0" smtClean="0">
                <a:solidFill>
                  <a:srgbClr val="002060"/>
                </a:solidFill>
                <a:latin typeface="Calibri" panose="020F0502020204030204" pitchFamily="34" charset="0"/>
              </a:rPr>
              <a:t>How Ethical is Your Nonprofit?</a:t>
            </a:r>
          </a:p>
          <a:p>
            <a:r>
              <a:rPr lang="en-US" sz="1600" b="1" dirty="0">
                <a:solidFill>
                  <a:srgbClr val="002060"/>
                </a:solidFill>
                <a:latin typeface="Calibri" panose="020F0502020204030204" pitchFamily="34" charset="0"/>
                <a:hlinkClick r:id="rId4"/>
              </a:rPr>
              <a:t>https://www.guidestar.org/Articles.aspx?path=/</a:t>
            </a:r>
            <a:r>
              <a:rPr lang="en-US" sz="1600" b="1" dirty="0" smtClean="0">
                <a:solidFill>
                  <a:srgbClr val="002060"/>
                </a:solidFill>
                <a:latin typeface="Calibri" panose="020F0502020204030204" pitchFamily="34" charset="0"/>
                <a:hlinkClick r:id="rId4"/>
              </a:rPr>
              <a:t>rxa/news/articles/2004/how-ethical-is-your-nonprofit-organization.aspx</a:t>
            </a:r>
            <a:r>
              <a:rPr lang="en-US" sz="1600" b="1" dirty="0" smtClean="0">
                <a:solidFill>
                  <a:srgbClr val="002060"/>
                </a:solidFill>
                <a:latin typeface="Calibri" panose="020F0502020204030204" pitchFamily="34" charset="0"/>
              </a:rPr>
              <a:t> </a:t>
            </a:r>
            <a:endParaRPr lang="en-US" dirty="0">
              <a:solidFill>
                <a:srgbClr val="001D58"/>
              </a:solidFill>
              <a:latin typeface="Calibri" panose="020F0502020204030204" pitchFamily="34" charset="0"/>
            </a:endParaRPr>
          </a:p>
        </p:txBody>
      </p:sp>
    </p:spTree>
    <p:extLst>
      <p:ext uri="{BB962C8B-B14F-4D97-AF65-F5344CB8AC3E}">
        <p14:creationId xmlns:p14="http://schemas.microsoft.com/office/powerpoint/2010/main" val="447592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49" y="304800"/>
            <a:ext cx="9220200" cy="1295400"/>
          </a:xfrm>
        </p:spPr>
        <p:txBody>
          <a:bodyPr>
            <a:normAutofit/>
          </a:bodyPr>
          <a:lstStyle/>
          <a:p>
            <a:r>
              <a:rPr lang="en-US" sz="3400" b="1" dirty="0" smtClean="0">
                <a:solidFill>
                  <a:srgbClr val="002060"/>
                </a:solidFill>
                <a:latin typeface="Calibri" panose="020F0502020204030204" pitchFamily="34" charset="0"/>
              </a:rPr>
              <a:t>Recommended References</a:t>
            </a:r>
          </a:p>
          <a:p>
            <a:endParaRPr lang="en-US" sz="2800" b="1" dirty="0">
              <a:solidFill>
                <a:schemeClr val="bg1"/>
              </a:solidFill>
              <a:latin typeface="Calibri" panose="020F0502020204030204" pitchFamily="34" charset="0"/>
            </a:endParaRPr>
          </a:p>
        </p:txBody>
      </p:sp>
      <p:sp>
        <p:nvSpPr>
          <p:cNvPr id="6" name="TextBox 5"/>
          <p:cNvSpPr txBox="1"/>
          <p:nvPr/>
        </p:nvSpPr>
        <p:spPr>
          <a:xfrm>
            <a:off x="285205" y="973422"/>
            <a:ext cx="8648699" cy="1446550"/>
          </a:xfrm>
          <a:prstGeom prst="rect">
            <a:avLst/>
          </a:prstGeom>
          <a:noFill/>
        </p:spPr>
        <p:txBody>
          <a:bodyPr wrap="square" rtlCol="0">
            <a:spAutoFit/>
          </a:bodyPr>
          <a:lstStyle/>
          <a:p>
            <a:r>
              <a:rPr lang="en-US" sz="2200" b="1" dirty="0" smtClean="0">
                <a:solidFill>
                  <a:srgbClr val="002060"/>
                </a:solidFill>
                <a:latin typeface="Calibri" panose="020F0502020204030204" pitchFamily="34" charset="0"/>
              </a:rPr>
              <a:t/>
            </a:r>
            <a:br>
              <a:rPr lang="en-US" sz="2200" b="1" dirty="0" smtClean="0">
                <a:solidFill>
                  <a:srgbClr val="002060"/>
                </a:solidFill>
                <a:latin typeface="Calibri" panose="020F0502020204030204" pitchFamily="34" charset="0"/>
              </a:rPr>
            </a:br>
            <a:endParaRPr lang="en-US" sz="2200" b="1" dirty="0" smtClean="0">
              <a:solidFill>
                <a:srgbClr val="002060"/>
              </a:solidFill>
              <a:latin typeface="Calibri" panose="020F0502020204030204" pitchFamily="34" charset="0"/>
            </a:endParaRPr>
          </a:p>
          <a:p>
            <a:r>
              <a:rPr lang="en-US" sz="2200" b="1" dirty="0" smtClean="0">
                <a:solidFill>
                  <a:schemeClr val="bg1"/>
                </a:solidFill>
                <a:latin typeface="Calibri" panose="020F0502020204030204" pitchFamily="34" charset="0"/>
              </a:rPr>
              <a:t/>
            </a:r>
            <a:br>
              <a:rPr lang="en-US" sz="2200" b="1" dirty="0" smtClean="0">
                <a:solidFill>
                  <a:schemeClr val="bg1"/>
                </a:solidFill>
                <a:latin typeface="Calibri" panose="020F0502020204030204" pitchFamily="34" charset="0"/>
              </a:rPr>
            </a:br>
            <a:endParaRPr lang="en-US" sz="2200" b="1" dirty="0" smtClean="0">
              <a:solidFill>
                <a:schemeClr val="bg1"/>
              </a:solidFill>
              <a:latin typeface="Calibri" panose="020F0502020204030204"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0571" y="1069441"/>
            <a:ext cx="992579"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847385" y="2898576"/>
            <a:ext cx="7430227" cy="615553"/>
          </a:xfrm>
          <a:prstGeom prst="rect">
            <a:avLst/>
          </a:prstGeom>
          <a:noFill/>
        </p:spPr>
        <p:txBody>
          <a:bodyPr wrap="square" rtlCol="0">
            <a:spAutoFit/>
          </a:bodyPr>
          <a:lstStyle/>
          <a:p>
            <a:r>
              <a:rPr lang="en-US" dirty="0" smtClean="0">
                <a:solidFill>
                  <a:srgbClr val="001D58"/>
                </a:solidFill>
              </a:rPr>
              <a:t>The Fundraising Ethics Gap</a:t>
            </a:r>
          </a:p>
          <a:p>
            <a:r>
              <a:rPr lang="en-US" sz="1600" b="1" dirty="0">
                <a:solidFill>
                  <a:srgbClr val="001D58"/>
                </a:solidFill>
                <a:hlinkClick r:id="rId3"/>
              </a:rPr>
              <a:t>http://www.theagitator.net/research/the-fundraising-ethics-gap</a:t>
            </a:r>
            <a:r>
              <a:rPr lang="en-US" sz="1600" b="1" dirty="0" smtClean="0">
                <a:solidFill>
                  <a:srgbClr val="001D58"/>
                </a:solidFill>
                <a:hlinkClick r:id="rId3"/>
              </a:rPr>
              <a:t>/</a:t>
            </a:r>
            <a:r>
              <a:rPr lang="en-US" sz="1600" b="1" dirty="0" smtClean="0">
                <a:solidFill>
                  <a:srgbClr val="001D58"/>
                </a:solidFill>
              </a:rPr>
              <a:t>  </a:t>
            </a:r>
            <a:endParaRPr lang="en-US" sz="1600" b="1" dirty="0">
              <a:solidFill>
                <a:srgbClr val="001D58"/>
              </a:solidFill>
            </a:endParaRPr>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880" t="31879" r="80299" b="60383"/>
          <a:stretch/>
        </p:blipFill>
        <p:spPr bwMode="auto">
          <a:xfrm>
            <a:off x="397787" y="3022278"/>
            <a:ext cx="1338146" cy="368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713773" y="1083819"/>
            <a:ext cx="7430227" cy="1415772"/>
          </a:xfrm>
          <a:prstGeom prst="rect">
            <a:avLst/>
          </a:prstGeom>
          <a:noFill/>
        </p:spPr>
        <p:txBody>
          <a:bodyPr wrap="square" rtlCol="0">
            <a:spAutoFit/>
          </a:bodyPr>
          <a:lstStyle/>
          <a:p>
            <a:r>
              <a:rPr lang="en-US" dirty="0" err="1" smtClean="0">
                <a:solidFill>
                  <a:srgbClr val="001D58"/>
                </a:solidFill>
              </a:rPr>
              <a:t>Rogare</a:t>
            </a:r>
            <a:r>
              <a:rPr lang="en-US" dirty="0" smtClean="0">
                <a:solidFill>
                  <a:srgbClr val="001D58"/>
                </a:solidFill>
              </a:rPr>
              <a:t>: The Rights Stuff – Fundraising’s Ethics Gap and a New Theory of Fundraising Ethics</a:t>
            </a:r>
          </a:p>
          <a:p>
            <a:r>
              <a:rPr lang="en-US" sz="1600" b="1" dirty="0">
                <a:solidFill>
                  <a:srgbClr val="001D58"/>
                </a:solidFill>
                <a:hlinkClick r:id="rId5"/>
              </a:rPr>
              <a:t>https://</a:t>
            </a:r>
            <a:r>
              <a:rPr lang="en-US" sz="1600" b="1" dirty="0" smtClean="0">
                <a:solidFill>
                  <a:srgbClr val="001D58"/>
                </a:solidFill>
                <a:hlinkClick r:id="rId5"/>
              </a:rPr>
              <a:t>www.plymouth.ac.uk/uploads/production/document/path/7/7583/WR_RFJ22668_6046_Ply_RogareReviewFundraisingEthics_A6_210916_V7.pdf</a:t>
            </a:r>
            <a:r>
              <a:rPr lang="en-US" sz="1600" b="1" dirty="0" smtClean="0">
                <a:solidFill>
                  <a:srgbClr val="001D58"/>
                </a:solidFill>
              </a:rPr>
              <a:t> </a:t>
            </a:r>
          </a:p>
          <a:p>
            <a:endParaRPr lang="en-US" dirty="0" smtClean="0">
              <a:solidFill>
                <a:srgbClr val="001D58"/>
              </a:solidFill>
            </a:endParaRPr>
          </a:p>
        </p:txBody>
      </p:sp>
      <p:pic>
        <p:nvPicPr>
          <p:cNvPr id="2053" name="Picture 5" descr="Bloomer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73" y="4103570"/>
            <a:ext cx="1682517" cy="3869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838092" y="3932423"/>
            <a:ext cx="7430227" cy="861774"/>
          </a:xfrm>
          <a:prstGeom prst="rect">
            <a:avLst/>
          </a:prstGeom>
          <a:noFill/>
        </p:spPr>
        <p:txBody>
          <a:bodyPr wrap="square" rtlCol="0">
            <a:spAutoFit/>
          </a:bodyPr>
          <a:lstStyle/>
          <a:p>
            <a:r>
              <a:rPr lang="en-US" dirty="0" smtClean="0">
                <a:solidFill>
                  <a:srgbClr val="001D58"/>
                </a:solidFill>
              </a:rPr>
              <a:t>Avoid Fundraising Compliance Penalties and Raise More Money</a:t>
            </a:r>
          </a:p>
          <a:p>
            <a:r>
              <a:rPr lang="en-US" sz="1600" b="1" dirty="0">
                <a:solidFill>
                  <a:srgbClr val="001D58"/>
                </a:solidFill>
                <a:hlinkClick r:id="rId7"/>
              </a:rPr>
              <a:t>https://bloomerang.co/blog/avoid-fundraising-compliance-penalties-and-raise-more-money</a:t>
            </a:r>
            <a:r>
              <a:rPr lang="en-US" sz="1600" b="1" dirty="0" smtClean="0">
                <a:solidFill>
                  <a:srgbClr val="001D58"/>
                </a:solidFill>
                <a:hlinkClick r:id="rId7"/>
              </a:rPr>
              <a:t>/</a:t>
            </a:r>
            <a:r>
              <a:rPr lang="en-US" sz="1600" b="1" dirty="0" smtClean="0">
                <a:solidFill>
                  <a:srgbClr val="001D58"/>
                </a:solidFill>
              </a:rPr>
              <a:t>   </a:t>
            </a:r>
            <a:endParaRPr lang="en-US" sz="1600" b="1" dirty="0">
              <a:solidFill>
                <a:srgbClr val="001D58"/>
              </a:solidFill>
            </a:endParaRPr>
          </a:p>
        </p:txBody>
      </p:sp>
      <p:sp>
        <p:nvSpPr>
          <p:cNvPr id="11" name="TextBox 10"/>
          <p:cNvSpPr txBox="1"/>
          <p:nvPr/>
        </p:nvSpPr>
        <p:spPr>
          <a:xfrm>
            <a:off x="1866173" y="5260776"/>
            <a:ext cx="7430227" cy="615553"/>
          </a:xfrm>
          <a:prstGeom prst="rect">
            <a:avLst/>
          </a:prstGeom>
          <a:noFill/>
        </p:spPr>
        <p:txBody>
          <a:bodyPr wrap="square" rtlCol="0">
            <a:spAutoFit/>
          </a:bodyPr>
          <a:lstStyle/>
          <a:p>
            <a:r>
              <a:rPr lang="en-US" dirty="0" smtClean="0">
                <a:solidFill>
                  <a:srgbClr val="001D58"/>
                </a:solidFill>
              </a:rPr>
              <a:t>Accountability Standards</a:t>
            </a:r>
          </a:p>
          <a:p>
            <a:r>
              <a:rPr lang="en-US" sz="1600" b="1" dirty="0">
                <a:solidFill>
                  <a:srgbClr val="001D58"/>
                </a:solidFill>
                <a:hlinkClick r:id="rId8"/>
              </a:rPr>
              <a:t>http://www.cfre.org/accountability-standards</a:t>
            </a:r>
            <a:r>
              <a:rPr lang="en-US" sz="1600" b="1" dirty="0" smtClean="0">
                <a:solidFill>
                  <a:srgbClr val="001D58"/>
                </a:solidFill>
                <a:hlinkClick r:id="rId8"/>
              </a:rPr>
              <a:t>/</a:t>
            </a:r>
            <a:r>
              <a:rPr lang="en-US" sz="1600" b="1" dirty="0" smtClean="0">
                <a:solidFill>
                  <a:srgbClr val="001D58"/>
                </a:solidFill>
              </a:rPr>
              <a:t>  </a:t>
            </a:r>
            <a:endParaRPr lang="en-US" sz="1600" b="1" dirty="0">
              <a:solidFill>
                <a:srgbClr val="001D58"/>
              </a:solidFill>
            </a:endParaRPr>
          </a:p>
        </p:txBody>
      </p:sp>
      <p:pic>
        <p:nvPicPr>
          <p:cNvPr id="2055" name="Picture 7" descr="Image result for CFRE international 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7385" y="5060599"/>
            <a:ext cx="896388" cy="1015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734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49" y="304800"/>
            <a:ext cx="9220200" cy="1295400"/>
          </a:xfrm>
        </p:spPr>
        <p:txBody>
          <a:bodyPr>
            <a:normAutofit/>
          </a:bodyPr>
          <a:lstStyle/>
          <a:p>
            <a:r>
              <a:rPr lang="en-US" sz="3400" b="1" dirty="0" smtClean="0">
                <a:solidFill>
                  <a:srgbClr val="002060"/>
                </a:solidFill>
                <a:latin typeface="Calibri" panose="020F0502020204030204" pitchFamily="34" charset="0"/>
              </a:rPr>
              <a:t>Recommended References</a:t>
            </a:r>
          </a:p>
          <a:p>
            <a:endParaRPr lang="en-US" sz="2800" b="1" dirty="0">
              <a:solidFill>
                <a:schemeClr val="bg1"/>
              </a:solidFill>
              <a:latin typeface="Calibri" panose="020F0502020204030204" pitchFamily="34" charset="0"/>
            </a:endParaRPr>
          </a:p>
        </p:txBody>
      </p:sp>
      <p:sp>
        <p:nvSpPr>
          <p:cNvPr id="6" name="TextBox 5"/>
          <p:cNvSpPr txBox="1"/>
          <p:nvPr/>
        </p:nvSpPr>
        <p:spPr>
          <a:xfrm>
            <a:off x="285205" y="973422"/>
            <a:ext cx="8648699" cy="1446550"/>
          </a:xfrm>
          <a:prstGeom prst="rect">
            <a:avLst/>
          </a:prstGeom>
          <a:noFill/>
        </p:spPr>
        <p:txBody>
          <a:bodyPr wrap="square" rtlCol="0">
            <a:spAutoFit/>
          </a:bodyPr>
          <a:lstStyle/>
          <a:p>
            <a:r>
              <a:rPr lang="en-US" sz="2200" b="1" dirty="0" smtClean="0">
                <a:solidFill>
                  <a:srgbClr val="002060"/>
                </a:solidFill>
                <a:latin typeface="Calibri" panose="020F0502020204030204" pitchFamily="34" charset="0"/>
              </a:rPr>
              <a:t/>
            </a:r>
            <a:br>
              <a:rPr lang="en-US" sz="2200" b="1" dirty="0" smtClean="0">
                <a:solidFill>
                  <a:srgbClr val="002060"/>
                </a:solidFill>
                <a:latin typeface="Calibri" panose="020F0502020204030204" pitchFamily="34" charset="0"/>
              </a:rPr>
            </a:br>
            <a:endParaRPr lang="en-US" sz="2200" b="1" dirty="0" smtClean="0">
              <a:solidFill>
                <a:srgbClr val="002060"/>
              </a:solidFill>
              <a:latin typeface="Calibri" panose="020F0502020204030204" pitchFamily="34" charset="0"/>
            </a:endParaRPr>
          </a:p>
          <a:p>
            <a:r>
              <a:rPr lang="en-US" sz="2200" b="1" dirty="0" smtClean="0">
                <a:solidFill>
                  <a:schemeClr val="bg1"/>
                </a:solidFill>
                <a:latin typeface="Calibri" panose="020F0502020204030204" pitchFamily="34" charset="0"/>
              </a:rPr>
              <a:t/>
            </a:r>
            <a:br>
              <a:rPr lang="en-US" sz="2200" b="1" dirty="0" smtClean="0">
                <a:solidFill>
                  <a:schemeClr val="bg1"/>
                </a:solidFill>
                <a:latin typeface="Calibri" panose="020F0502020204030204" pitchFamily="34" charset="0"/>
              </a:rPr>
            </a:br>
            <a:endParaRPr lang="en-US" sz="2200" b="1" dirty="0" smtClean="0">
              <a:solidFill>
                <a:schemeClr val="bg1"/>
              </a:solidFill>
              <a:latin typeface="Calibri" panose="020F0502020204030204" pitchFamily="34" charset="0"/>
            </a:endParaRPr>
          </a:p>
        </p:txBody>
      </p:sp>
      <p:sp>
        <p:nvSpPr>
          <p:cNvPr id="2" name="TextBox 1"/>
          <p:cNvSpPr txBox="1"/>
          <p:nvPr/>
        </p:nvSpPr>
        <p:spPr>
          <a:xfrm>
            <a:off x="1838092" y="2283022"/>
            <a:ext cx="7430227" cy="615553"/>
          </a:xfrm>
          <a:prstGeom prst="rect">
            <a:avLst/>
          </a:prstGeom>
          <a:noFill/>
        </p:spPr>
        <p:txBody>
          <a:bodyPr wrap="square" rtlCol="0">
            <a:spAutoFit/>
          </a:bodyPr>
          <a:lstStyle/>
          <a:p>
            <a:r>
              <a:rPr lang="en-US" dirty="0" smtClean="0">
                <a:solidFill>
                  <a:srgbClr val="001D58"/>
                </a:solidFill>
              </a:rPr>
              <a:t>PA Department of State Business </a:t>
            </a:r>
            <a:r>
              <a:rPr lang="en-US" dirty="0">
                <a:solidFill>
                  <a:srgbClr val="001D58"/>
                </a:solidFill>
              </a:rPr>
              <a:t>&amp; </a:t>
            </a:r>
            <a:r>
              <a:rPr lang="en-US" dirty="0" smtClean="0">
                <a:solidFill>
                  <a:srgbClr val="001D58"/>
                </a:solidFill>
              </a:rPr>
              <a:t>Charities</a:t>
            </a:r>
          </a:p>
          <a:p>
            <a:r>
              <a:rPr lang="en-US" sz="1600" b="1" dirty="0" smtClean="0">
                <a:solidFill>
                  <a:srgbClr val="001D58"/>
                </a:solidFill>
                <a:hlinkClick r:id="rId2"/>
              </a:rPr>
              <a:t>http</a:t>
            </a:r>
            <a:r>
              <a:rPr lang="en-US" sz="1600" b="1" dirty="0">
                <a:solidFill>
                  <a:srgbClr val="001D58"/>
                </a:solidFill>
                <a:hlinkClick r:id="rId2"/>
              </a:rPr>
              <a:t>://</a:t>
            </a:r>
            <a:r>
              <a:rPr lang="en-US" sz="1600" b="1" dirty="0" smtClean="0">
                <a:solidFill>
                  <a:srgbClr val="001D58"/>
                </a:solidFill>
                <a:hlinkClick r:id="rId2"/>
              </a:rPr>
              <a:t>www.dos.pa.gov/businesscharities/pages/default.aspx</a:t>
            </a:r>
            <a:r>
              <a:rPr lang="en-US" sz="1600" b="1" dirty="0" smtClean="0">
                <a:solidFill>
                  <a:srgbClr val="001D58"/>
                </a:solidFill>
              </a:rPr>
              <a:t>  </a:t>
            </a:r>
          </a:p>
        </p:txBody>
      </p:sp>
      <p:sp>
        <p:nvSpPr>
          <p:cNvPr id="8" name="TextBox 7"/>
          <p:cNvSpPr txBox="1"/>
          <p:nvPr/>
        </p:nvSpPr>
        <p:spPr>
          <a:xfrm>
            <a:off x="1838092" y="1083819"/>
            <a:ext cx="7220131" cy="861774"/>
          </a:xfrm>
          <a:prstGeom prst="rect">
            <a:avLst/>
          </a:prstGeom>
          <a:noFill/>
        </p:spPr>
        <p:txBody>
          <a:bodyPr wrap="square" rtlCol="0">
            <a:spAutoFit/>
          </a:bodyPr>
          <a:lstStyle/>
          <a:p>
            <a:r>
              <a:rPr lang="en-US" dirty="0" smtClean="0">
                <a:solidFill>
                  <a:srgbClr val="001D58"/>
                </a:solidFill>
              </a:rPr>
              <a:t>Nonprofit Fundraising Rules for Pennsylvania</a:t>
            </a:r>
          </a:p>
          <a:p>
            <a:r>
              <a:rPr lang="en-US" sz="1600" b="1" dirty="0">
                <a:solidFill>
                  <a:srgbClr val="001D58"/>
                </a:solidFill>
                <a:hlinkClick r:id="rId3"/>
              </a:rPr>
              <a:t>http://</a:t>
            </a:r>
            <a:r>
              <a:rPr lang="en-US" sz="1600" b="1" dirty="0" smtClean="0">
                <a:solidFill>
                  <a:srgbClr val="001D58"/>
                </a:solidFill>
                <a:hlinkClick r:id="rId3"/>
              </a:rPr>
              <a:t>www.nolo.com/legal-encyclopedia/nonprofit-fundraising-registration-rules-pennsylvania.html</a:t>
            </a:r>
            <a:r>
              <a:rPr lang="en-US" sz="1600" b="1" dirty="0" smtClean="0">
                <a:solidFill>
                  <a:srgbClr val="001D58"/>
                </a:solidFill>
              </a:rPr>
              <a:t>   </a:t>
            </a:r>
          </a:p>
        </p:txBody>
      </p:sp>
      <p:pic>
        <p:nvPicPr>
          <p:cNvPr id="3074" name="Picture 2" descr="Nol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1228956"/>
            <a:ext cx="1524000" cy="285750"/>
          </a:xfrm>
          <a:prstGeom prst="rect">
            <a:avLst/>
          </a:prstGeom>
          <a:solidFill>
            <a:schemeClr val="tx1"/>
          </a:solidFill>
        </p:spPr>
      </p:pic>
      <p:pic>
        <p:nvPicPr>
          <p:cNvPr id="3076" name="Picture 4" descr="Image result for pennsylvania department of state logo"/>
          <p:cNvPicPr>
            <a:picLocks noChangeAspect="1" noChangeArrowheads="1"/>
          </p:cNvPicPr>
          <p:nvPr/>
        </p:nvPicPr>
        <p:blipFill rotWithShape="1">
          <a:blip r:embed="rId5">
            <a:extLst>
              <a:ext uri="{28A0092B-C50C-407E-A947-70E740481C1C}">
                <a14:useLocalDpi xmlns:a14="http://schemas.microsoft.com/office/drawing/2010/main" val="0"/>
              </a:ext>
            </a:extLst>
          </a:blip>
          <a:srcRect t="20874" b="25825"/>
          <a:stretch/>
        </p:blipFill>
        <p:spPr bwMode="auto">
          <a:xfrm>
            <a:off x="155576" y="2364446"/>
            <a:ext cx="1558198" cy="50209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897852" y="3317885"/>
            <a:ext cx="7175239" cy="1138773"/>
          </a:xfrm>
          <a:prstGeom prst="rect">
            <a:avLst/>
          </a:prstGeom>
          <a:noFill/>
        </p:spPr>
        <p:txBody>
          <a:bodyPr wrap="square" rtlCol="0">
            <a:spAutoFit/>
          </a:bodyPr>
          <a:lstStyle/>
          <a:p>
            <a:r>
              <a:rPr lang="en-US" dirty="0" smtClean="0">
                <a:solidFill>
                  <a:srgbClr val="001D58"/>
                </a:solidFill>
              </a:rPr>
              <a:t>President’s Perspective: Ethics </a:t>
            </a:r>
            <a:r>
              <a:rPr lang="en-US" dirty="0">
                <a:solidFill>
                  <a:srgbClr val="001D58"/>
                </a:solidFill>
              </a:rPr>
              <a:t>and </a:t>
            </a:r>
            <a:r>
              <a:rPr lang="en-US" dirty="0" smtClean="0">
                <a:solidFill>
                  <a:srgbClr val="001D58"/>
                </a:solidFill>
              </a:rPr>
              <a:t>Economics</a:t>
            </a:r>
          </a:p>
          <a:p>
            <a:r>
              <a:rPr lang="en-US" sz="1600" b="1" dirty="0" smtClean="0">
                <a:solidFill>
                  <a:srgbClr val="001D58"/>
                </a:solidFill>
                <a:hlinkClick r:id="rId6"/>
              </a:rPr>
              <a:t>http</a:t>
            </a:r>
            <a:r>
              <a:rPr lang="en-US" sz="1600" b="1" dirty="0">
                <a:solidFill>
                  <a:srgbClr val="001D58"/>
                </a:solidFill>
                <a:hlinkClick r:id="rId6"/>
              </a:rPr>
              <a:t>://</a:t>
            </a:r>
            <a:r>
              <a:rPr lang="en-US" sz="1600" b="1" dirty="0" smtClean="0">
                <a:solidFill>
                  <a:srgbClr val="001D58"/>
                </a:solidFill>
                <a:hlinkClick r:id="rId6"/>
              </a:rPr>
              <a:t>www.case.org/Publications_and_Products/2012/January_2012/Presidents_Perspective_Ethics_and_Economics.html</a:t>
            </a:r>
            <a:endParaRPr lang="en-US" sz="1600" b="1" dirty="0" smtClean="0">
              <a:solidFill>
                <a:srgbClr val="001D58"/>
              </a:solidFill>
            </a:endParaRPr>
          </a:p>
          <a:p>
            <a:r>
              <a:rPr lang="en-US" dirty="0" smtClean="0">
                <a:solidFill>
                  <a:srgbClr val="001D58"/>
                </a:solidFill>
              </a:rPr>
              <a:t>  </a:t>
            </a:r>
          </a:p>
        </p:txBody>
      </p:sp>
      <p:pic>
        <p:nvPicPr>
          <p:cNvPr id="17" name="Picture 9" descr="Council for Advancement and Support of Education"/>
          <p:cNvPicPr>
            <a:picLocks noChangeAspect="1" noChangeArrowheads="1"/>
          </p:cNvPicPr>
          <p:nvPr/>
        </p:nvPicPr>
        <p:blipFill rotWithShape="1">
          <a:blip r:embed="rId7">
            <a:extLst>
              <a:ext uri="{28A0092B-C50C-407E-A947-70E740481C1C}">
                <a14:useLocalDpi xmlns:a14="http://schemas.microsoft.com/office/drawing/2010/main" val="0"/>
              </a:ext>
            </a:extLst>
          </a:blip>
          <a:srcRect l="12648" t="20221" r="23150" b="20601"/>
          <a:stretch/>
        </p:blipFill>
        <p:spPr bwMode="auto">
          <a:xfrm>
            <a:off x="93416" y="3416745"/>
            <a:ext cx="1791456" cy="4705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965584" y="4627628"/>
            <a:ext cx="7175239" cy="1169551"/>
          </a:xfrm>
          <a:prstGeom prst="rect">
            <a:avLst/>
          </a:prstGeom>
          <a:noFill/>
        </p:spPr>
        <p:txBody>
          <a:bodyPr wrap="square" rtlCol="0">
            <a:spAutoFit/>
          </a:bodyPr>
          <a:lstStyle/>
          <a:p>
            <a:r>
              <a:rPr lang="en-US" dirty="0" smtClean="0">
                <a:solidFill>
                  <a:srgbClr val="001D58"/>
                </a:solidFill>
              </a:rPr>
              <a:t>Kent Stroman’s Webinar: “Bridging the Gap Between Fundraising Events and Major Gifts”</a:t>
            </a:r>
          </a:p>
          <a:p>
            <a:r>
              <a:rPr lang="en-US" sz="1600" b="1" dirty="0">
                <a:solidFill>
                  <a:srgbClr val="001D58"/>
                </a:solidFill>
                <a:hlinkClick r:id="rId8"/>
              </a:rPr>
              <a:t>https://bloomerang.co/blog/video-bridging-the-gap-between-fundraising-events-major-gifts</a:t>
            </a:r>
            <a:r>
              <a:rPr lang="en-US" sz="1600" b="1" dirty="0" smtClean="0">
                <a:solidFill>
                  <a:srgbClr val="001D58"/>
                </a:solidFill>
                <a:hlinkClick r:id="rId8"/>
              </a:rPr>
              <a:t>/</a:t>
            </a:r>
            <a:r>
              <a:rPr lang="en-US" sz="1600" b="1" dirty="0" smtClean="0">
                <a:solidFill>
                  <a:srgbClr val="001D58"/>
                </a:solidFill>
              </a:rPr>
              <a:t> </a:t>
            </a:r>
            <a:r>
              <a:rPr lang="en-US" dirty="0" smtClean="0">
                <a:solidFill>
                  <a:srgbClr val="001D58"/>
                </a:solidFill>
              </a:rPr>
              <a:t>  </a:t>
            </a:r>
          </a:p>
        </p:txBody>
      </p:sp>
      <p:pic>
        <p:nvPicPr>
          <p:cNvPr id="11" name="Picture 5" descr="Bloomera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355" y="4724400"/>
            <a:ext cx="1682517" cy="38697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930272" y="6096000"/>
            <a:ext cx="7175239" cy="615553"/>
          </a:xfrm>
          <a:prstGeom prst="rect">
            <a:avLst/>
          </a:prstGeom>
          <a:noFill/>
        </p:spPr>
        <p:txBody>
          <a:bodyPr wrap="square" rtlCol="0">
            <a:spAutoFit/>
          </a:bodyPr>
          <a:lstStyle/>
          <a:p>
            <a:r>
              <a:rPr lang="en-US" dirty="0" smtClean="0">
                <a:solidFill>
                  <a:srgbClr val="001D58"/>
                </a:solidFill>
              </a:rPr>
              <a:t>“Reconciling Advancement Services and Accounting” by Jan </a:t>
            </a:r>
            <a:r>
              <a:rPr lang="en-US" dirty="0" err="1" smtClean="0">
                <a:solidFill>
                  <a:srgbClr val="001D58"/>
                </a:solidFill>
              </a:rPr>
              <a:t>Shimshock</a:t>
            </a:r>
            <a:endParaRPr lang="en-US" dirty="0" smtClean="0">
              <a:solidFill>
                <a:srgbClr val="001D58"/>
              </a:solidFill>
            </a:endParaRPr>
          </a:p>
          <a:p>
            <a:r>
              <a:rPr lang="en-US" sz="1600" b="1" dirty="0">
                <a:solidFill>
                  <a:srgbClr val="001D58"/>
                </a:solidFill>
                <a:hlinkClick r:id="rId10"/>
              </a:rPr>
              <a:t>http://</a:t>
            </a:r>
            <a:r>
              <a:rPr lang="en-US" sz="1600" b="1" dirty="0" smtClean="0">
                <a:solidFill>
                  <a:srgbClr val="001D58"/>
                </a:solidFill>
                <a:hlinkClick r:id="rId10"/>
              </a:rPr>
              <a:t>fundsvcs.org/modules/wfdownloads/visit.php?cid=19&amp;lid=649</a:t>
            </a:r>
            <a:r>
              <a:rPr lang="en-US" sz="1600" b="1" dirty="0" smtClean="0">
                <a:solidFill>
                  <a:srgbClr val="001D58"/>
                </a:solidFill>
              </a:rPr>
              <a:t>  </a:t>
            </a:r>
          </a:p>
        </p:txBody>
      </p:sp>
      <p:pic>
        <p:nvPicPr>
          <p:cNvPr id="1026" name="Picture 2" descr="Image result for aasp best practice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1480" y="6040840"/>
            <a:ext cx="844265" cy="670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006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0851" y="3657600"/>
            <a:ext cx="8648699" cy="2954655"/>
          </a:xfrm>
          <a:prstGeom prst="rect">
            <a:avLst/>
          </a:prstGeom>
          <a:noFill/>
        </p:spPr>
        <p:txBody>
          <a:bodyPr wrap="square" rtlCol="0">
            <a:spAutoFit/>
          </a:bodyPr>
          <a:lstStyle/>
          <a:p>
            <a:pPr algn="ctr"/>
            <a:endParaRPr lang="en-US" sz="2200" b="1" dirty="0" smtClean="0">
              <a:solidFill>
                <a:schemeClr val="bg1"/>
              </a:solidFill>
              <a:latin typeface="Calibri" panose="020F0502020204030204" pitchFamily="34" charset="0"/>
            </a:endParaRPr>
          </a:p>
          <a:p>
            <a:pPr algn="ctr"/>
            <a:r>
              <a:rPr lang="en-US" sz="3200" b="1" dirty="0" smtClean="0">
                <a:solidFill>
                  <a:srgbClr val="002060"/>
                </a:solidFill>
                <a:latin typeface="Calibri" panose="020F0502020204030204" pitchFamily="34" charset="0"/>
              </a:rPr>
              <a:t>Gary L. Bukowski, MA, CFRE</a:t>
            </a:r>
            <a:r>
              <a:rPr lang="en-US" sz="4000" b="1" dirty="0" smtClean="0">
                <a:solidFill>
                  <a:srgbClr val="002060"/>
                </a:solidFill>
                <a:latin typeface="Calibri" panose="020F0502020204030204" pitchFamily="34" charset="0"/>
              </a:rPr>
              <a:t/>
            </a:r>
            <a:br>
              <a:rPr lang="en-US" sz="4000" b="1" dirty="0" smtClean="0">
                <a:solidFill>
                  <a:srgbClr val="002060"/>
                </a:solidFill>
                <a:latin typeface="Calibri" panose="020F0502020204030204" pitchFamily="34" charset="0"/>
              </a:rPr>
            </a:br>
            <a:r>
              <a:rPr lang="en-US" sz="2200" b="1" dirty="0" smtClean="0">
                <a:solidFill>
                  <a:srgbClr val="002060"/>
                </a:solidFill>
                <a:latin typeface="Calibri" panose="020F0502020204030204" pitchFamily="34" charset="0"/>
              </a:rPr>
              <a:t>Associate VP of Development</a:t>
            </a:r>
          </a:p>
          <a:p>
            <a:pPr algn="ctr"/>
            <a:r>
              <a:rPr lang="en-US" sz="2200" b="1" dirty="0" smtClean="0">
                <a:solidFill>
                  <a:srgbClr val="002060"/>
                </a:solidFill>
                <a:latin typeface="Calibri" panose="020F0502020204030204" pitchFamily="34" charset="0"/>
              </a:rPr>
              <a:t>Sarah A. Reed Children’s Center </a:t>
            </a:r>
          </a:p>
          <a:p>
            <a:pPr algn="ctr"/>
            <a:r>
              <a:rPr lang="en-US" sz="2200" b="1" dirty="0" smtClean="0">
                <a:solidFill>
                  <a:srgbClr val="002060"/>
                </a:solidFill>
                <a:latin typeface="Calibri" panose="020F0502020204030204" pitchFamily="34" charset="0"/>
                <a:hlinkClick r:id="rId2"/>
              </a:rPr>
              <a:t>GBukowski@SarahReed.org</a:t>
            </a:r>
            <a:r>
              <a:rPr lang="en-US" sz="2200" b="1" dirty="0" smtClean="0">
                <a:solidFill>
                  <a:srgbClr val="002060"/>
                </a:solidFill>
                <a:latin typeface="Calibri" panose="020F0502020204030204" pitchFamily="34" charset="0"/>
              </a:rPr>
              <a:t> </a:t>
            </a:r>
          </a:p>
          <a:p>
            <a:pPr algn="ctr"/>
            <a:r>
              <a:rPr lang="en-US" sz="2200" b="1" dirty="0" smtClean="0">
                <a:solidFill>
                  <a:srgbClr val="002060"/>
                </a:solidFill>
                <a:latin typeface="Calibri" panose="020F0502020204030204" pitchFamily="34" charset="0"/>
              </a:rPr>
              <a:t>(814) 835-7602</a:t>
            </a:r>
          </a:p>
          <a:p>
            <a:pPr algn="ctr"/>
            <a:r>
              <a:rPr lang="en-US" sz="2200" b="1" dirty="0" smtClean="0">
                <a:solidFill>
                  <a:srgbClr val="002060"/>
                </a:solidFill>
                <a:latin typeface="Calibri" panose="020F0502020204030204" pitchFamily="34" charset="0"/>
              </a:rPr>
              <a:t/>
            </a:r>
            <a:br>
              <a:rPr lang="en-US" sz="2200" b="1" dirty="0" smtClean="0">
                <a:solidFill>
                  <a:srgbClr val="002060"/>
                </a:solidFill>
                <a:latin typeface="Calibri" panose="020F0502020204030204" pitchFamily="34" charset="0"/>
              </a:rPr>
            </a:br>
            <a:endParaRPr lang="en-US" sz="2200" b="1" dirty="0" smtClean="0">
              <a:solidFill>
                <a:srgbClr val="002060"/>
              </a:solidFill>
              <a:latin typeface="Calibri" panose="020F0502020204030204" pitchFamily="34" charset="0"/>
            </a:endParaRPr>
          </a:p>
        </p:txBody>
      </p:sp>
      <p:pic>
        <p:nvPicPr>
          <p:cNvPr id="11266" name="Picture 2" descr="Image result for ques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45727"/>
            <a:ext cx="5562600" cy="3678495"/>
          </a:xfrm>
          <a:prstGeom prst="rect">
            <a:avLst/>
          </a:prstGeom>
          <a:noFill/>
          <a:effectLst>
            <a:softEdge rad="3429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1417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4962" y="457200"/>
            <a:ext cx="8839200" cy="609600"/>
          </a:xfrm>
        </p:spPr>
        <p:txBody>
          <a:bodyPr>
            <a:normAutofit fontScale="85000" lnSpcReduction="20000"/>
          </a:bodyPr>
          <a:lstStyle/>
          <a:p>
            <a:r>
              <a:rPr lang="en-US" sz="4500" b="1" dirty="0" smtClean="0">
                <a:solidFill>
                  <a:srgbClr val="002060"/>
                </a:solidFill>
                <a:latin typeface="Calibri" panose="020F0502020204030204" pitchFamily="34" charset="0"/>
              </a:rPr>
              <a:t>AFP Code of Ethical Standards</a:t>
            </a:r>
          </a:p>
          <a:p>
            <a:endParaRPr lang="en-US" sz="2800" b="1" dirty="0">
              <a:solidFill>
                <a:schemeClr val="bg1"/>
              </a:solidFill>
              <a:latin typeface="Calibri" panose="020F050202020403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43420"/>
            <a:ext cx="7151169" cy="4852579"/>
          </a:xfrm>
          <a:prstGeom prst="rect">
            <a:avLst/>
          </a:prstGeom>
          <a:noFill/>
          <a:ln>
            <a:noFill/>
          </a:ln>
          <a:effectLst>
            <a:softEdge rad="279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8091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4962" y="457200"/>
            <a:ext cx="8839200" cy="609600"/>
          </a:xfrm>
        </p:spPr>
        <p:txBody>
          <a:bodyPr>
            <a:normAutofit fontScale="85000" lnSpcReduction="20000"/>
          </a:bodyPr>
          <a:lstStyle/>
          <a:p>
            <a:r>
              <a:rPr lang="en-US" sz="4500" b="1" dirty="0" smtClean="0">
                <a:solidFill>
                  <a:srgbClr val="002060"/>
                </a:solidFill>
                <a:latin typeface="Calibri" panose="020F0502020204030204" pitchFamily="34" charset="0"/>
              </a:rPr>
              <a:t>Donor Bill of Rights</a:t>
            </a:r>
          </a:p>
          <a:p>
            <a:endParaRPr lang="en-US" sz="2800" b="1" dirty="0">
              <a:solidFill>
                <a:schemeClr val="bg1"/>
              </a:solidFill>
              <a:latin typeface="Calibri" panose="020F0502020204030204"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51856"/>
            <a:ext cx="7218481" cy="4648201"/>
          </a:xfrm>
          <a:prstGeom prst="rect">
            <a:avLst/>
          </a:prstGeom>
          <a:noFill/>
          <a:ln>
            <a:noFill/>
          </a:ln>
          <a:effectLst>
            <a:softEdge rad="3048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5628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4962" y="457200"/>
            <a:ext cx="8568038" cy="533400"/>
          </a:xfrm>
        </p:spPr>
        <p:txBody>
          <a:bodyPr>
            <a:normAutofit fontScale="77500" lnSpcReduction="20000"/>
          </a:bodyPr>
          <a:lstStyle/>
          <a:p>
            <a:r>
              <a:rPr lang="en-US" sz="4500" b="1" dirty="0" smtClean="0">
                <a:solidFill>
                  <a:srgbClr val="002060"/>
                </a:solidFill>
                <a:latin typeface="Calibri" panose="020F0502020204030204" pitchFamily="34" charset="0"/>
              </a:rPr>
              <a:t>Values Promoted by the AFP Code of Ethics</a:t>
            </a:r>
          </a:p>
          <a:p>
            <a:endParaRPr lang="en-US" sz="2800" b="1" dirty="0">
              <a:solidFill>
                <a:schemeClr val="bg1"/>
              </a:solidFill>
              <a:latin typeface="Calibri" panose="020F050202020403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1295400"/>
            <a:ext cx="7810500" cy="3905250"/>
          </a:xfrm>
          <a:prstGeom prst="rect">
            <a:avLst/>
          </a:prstGeom>
          <a:noFill/>
          <a:ln>
            <a:noFill/>
          </a:ln>
          <a:effectLst>
            <a:softEdge rad="279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Image result for fundraising eth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200650"/>
            <a:ext cx="1943099" cy="1547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330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4962" y="457200"/>
            <a:ext cx="8839200" cy="609600"/>
          </a:xfrm>
        </p:spPr>
        <p:txBody>
          <a:bodyPr>
            <a:normAutofit fontScale="85000" lnSpcReduction="20000"/>
          </a:bodyPr>
          <a:lstStyle/>
          <a:p>
            <a:r>
              <a:rPr lang="en-US" sz="4500" b="1" dirty="0" smtClean="0">
                <a:solidFill>
                  <a:srgbClr val="002060"/>
                </a:solidFill>
                <a:latin typeface="Calibri" panose="020F0502020204030204" pitchFamily="34" charset="0"/>
              </a:rPr>
              <a:t>Doing Well by Doing Right:</a:t>
            </a:r>
          </a:p>
          <a:p>
            <a:endParaRPr lang="en-US" sz="2800" b="1" dirty="0">
              <a:solidFill>
                <a:srgbClr val="002060"/>
              </a:solidFill>
              <a:latin typeface="Calibri" panose="020F0502020204030204" pitchFamily="34" charset="0"/>
            </a:endParaRPr>
          </a:p>
        </p:txBody>
      </p:sp>
      <p:sp>
        <p:nvSpPr>
          <p:cNvPr id="4" name="Subtitle 2"/>
          <p:cNvSpPr txBox="1">
            <a:spLocks/>
          </p:cNvSpPr>
          <p:nvPr/>
        </p:nvSpPr>
        <p:spPr>
          <a:xfrm>
            <a:off x="152400" y="914400"/>
            <a:ext cx="8839200" cy="609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500" b="1" i="1" dirty="0" smtClean="0">
                <a:solidFill>
                  <a:srgbClr val="002060"/>
                </a:solidFill>
                <a:latin typeface="Calibri" panose="020F0502020204030204" pitchFamily="34" charset="0"/>
              </a:rPr>
              <a:t>A fundraiser’s guide to ethical decision-making</a:t>
            </a:r>
          </a:p>
          <a:p>
            <a:endParaRPr lang="en-US" sz="2800" b="1" dirty="0">
              <a:solidFill>
                <a:schemeClr val="bg1"/>
              </a:solidFill>
              <a:latin typeface="Calibri" panose="020F0502020204030204" pitchFamily="34" charset="0"/>
            </a:endParaRPr>
          </a:p>
        </p:txBody>
      </p:sp>
      <p:sp>
        <p:nvSpPr>
          <p:cNvPr id="6" name="TextBox 5"/>
          <p:cNvSpPr txBox="1"/>
          <p:nvPr/>
        </p:nvSpPr>
        <p:spPr>
          <a:xfrm>
            <a:off x="180703" y="1350280"/>
            <a:ext cx="8648699" cy="5847755"/>
          </a:xfrm>
          <a:prstGeom prst="rect">
            <a:avLst/>
          </a:prstGeom>
          <a:noFill/>
        </p:spPr>
        <p:txBody>
          <a:bodyPr wrap="square" rtlCol="0">
            <a:spAutoFit/>
          </a:bodyPr>
          <a:lstStyle/>
          <a:p>
            <a:endParaRPr lang="en-US" sz="2200" b="1" dirty="0" smtClean="0">
              <a:solidFill>
                <a:schemeClr val="bg1"/>
              </a:solidFill>
              <a:latin typeface="Calibri" panose="020F0502020204030204" pitchFamily="34" charset="0"/>
            </a:endParaRPr>
          </a:p>
          <a:p>
            <a:r>
              <a:rPr lang="en-US" sz="2200" b="1" u="sng" dirty="0" smtClean="0">
                <a:solidFill>
                  <a:srgbClr val="002060"/>
                </a:solidFill>
                <a:latin typeface="Calibri" panose="020F0502020204030204" pitchFamily="34" charset="0"/>
              </a:rPr>
              <a:t>Challenges That </a:t>
            </a:r>
            <a:r>
              <a:rPr lang="en-US" sz="2200" b="1" u="sng" dirty="0" smtClean="0">
                <a:solidFill>
                  <a:srgbClr val="002060"/>
                </a:solidFill>
                <a:latin typeface="Calibri" panose="020F0502020204030204" pitchFamily="34" charset="0"/>
              </a:rPr>
              <a:t>Can Cause </a:t>
            </a:r>
            <a:r>
              <a:rPr lang="en-US" sz="2200" b="1" u="sng" dirty="0" smtClean="0">
                <a:solidFill>
                  <a:srgbClr val="002060"/>
                </a:solidFill>
                <a:latin typeface="Calibri" panose="020F0502020204030204" pitchFamily="34" charset="0"/>
              </a:rPr>
              <a:t>Ethical Dilemmas:</a:t>
            </a:r>
            <a:r>
              <a:rPr lang="en-US" sz="2200" b="1" dirty="0" smtClean="0">
                <a:solidFill>
                  <a:srgbClr val="002060"/>
                </a:solidFill>
                <a:latin typeface="Calibri" panose="020F0502020204030204" pitchFamily="34" charset="0"/>
              </a:rPr>
              <a:t/>
            </a:r>
            <a:br>
              <a:rPr lang="en-US" sz="2200" b="1" dirty="0" smtClean="0">
                <a:solidFill>
                  <a:srgbClr val="002060"/>
                </a:solidFill>
                <a:latin typeface="Calibri" panose="020F0502020204030204" pitchFamily="34" charset="0"/>
              </a:rPr>
            </a:br>
            <a:endParaRPr lang="en-US" sz="2200" b="1" dirty="0" smtClean="0">
              <a:solidFill>
                <a:srgbClr val="002060"/>
              </a:solidFill>
              <a:latin typeface="Calibri" panose="020F0502020204030204" pitchFamily="34" charset="0"/>
            </a:endParaRPr>
          </a:p>
          <a:p>
            <a:pPr marL="342900" indent="-342900">
              <a:buFont typeface="Wingdings" panose="05000000000000000000" pitchFamily="2" charset="2"/>
              <a:buChar char="v"/>
            </a:pPr>
            <a:r>
              <a:rPr lang="en-US" sz="2200" dirty="0" smtClean="0">
                <a:solidFill>
                  <a:srgbClr val="002060"/>
                </a:solidFill>
                <a:latin typeface="Calibri" panose="020F0502020204030204" pitchFamily="34" charset="0"/>
              </a:rPr>
              <a:t>Extreme goal pressures</a:t>
            </a:r>
          </a:p>
          <a:p>
            <a:pPr marL="342900" indent="-342900">
              <a:buFont typeface="Wingdings" panose="05000000000000000000" pitchFamily="2" charset="2"/>
              <a:buChar char="v"/>
            </a:pPr>
            <a:r>
              <a:rPr lang="en-US" sz="2200" dirty="0" smtClean="0">
                <a:solidFill>
                  <a:srgbClr val="002060"/>
                </a:solidFill>
                <a:latin typeface="Calibri" panose="020F0502020204030204" pitchFamily="34" charset="0"/>
              </a:rPr>
              <a:t>Lack of experience</a:t>
            </a:r>
          </a:p>
          <a:p>
            <a:pPr marL="342900" indent="-342900">
              <a:buFont typeface="Wingdings" panose="05000000000000000000" pitchFamily="2" charset="2"/>
              <a:buChar char="v"/>
            </a:pPr>
            <a:r>
              <a:rPr lang="en-US" sz="2200" dirty="0" smtClean="0">
                <a:solidFill>
                  <a:srgbClr val="002060"/>
                </a:solidFill>
                <a:latin typeface="Calibri" panose="020F0502020204030204" pitchFamily="34" charset="0"/>
              </a:rPr>
              <a:t>Dilemmas without clear solutions</a:t>
            </a:r>
          </a:p>
          <a:p>
            <a:pPr marL="342900" indent="-342900">
              <a:buFont typeface="Wingdings" panose="05000000000000000000" pitchFamily="2" charset="2"/>
              <a:buChar char="v"/>
            </a:pPr>
            <a:r>
              <a:rPr lang="en-US" sz="2200" dirty="0" smtClean="0">
                <a:solidFill>
                  <a:srgbClr val="002060"/>
                </a:solidFill>
                <a:latin typeface="Calibri" panose="020F0502020204030204" pitchFamily="34" charset="0"/>
              </a:rPr>
              <a:t>Superiors who don’t understand fundraising/ethical standards associated with our profession</a:t>
            </a:r>
          </a:p>
          <a:p>
            <a:pPr marL="342900" indent="-342900">
              <a:buFont typeface="Wingdings" panose="05000000000000000000" pitchFamily="2" charset="2"/>
              <a:buChar char="v"/>
            </a:pPr>
            <a:r>
              <a:rPr lang="en-US" sz="2200" dirty="0" smtClean="0">
                <a:solidFill>
                  <a:srgbClr val="002060"/>
                </a:solidFill>
                <a:latin typeface="Calibri" panose="020F0502020204030204" pitchFamily="34" charset="0"/>
              </a:rPr>
              <a:t>Don’t be impulsive on your </a:t>
            </a:r>
            <a:r>
              <a:rPr lang="en-US" sz="2200" dirty="0" smtClean="0">
                <a:solidFill>
                  <a:srgbClr val="002060"/>
                </a:solidFill>
                <a:latin typeface="Calibri" panose="020F0502020204030204" pitchFamily="34" charset="0"/>
              </a:rPr>
              <a:t>decision-making</a:t>
            </a:r>
          </a:p>
          <a:p>
            <a:pPr marL="342900" indent="-342900">
              <a:buFont typeface="Wingdings" panose="05000000000000000000" pitchFamily="2" charset="2"/>
              <a:buChar char="v"/>
            </a:pPr>
            <a:r>
              <a:rPr lang="en-US" sz="2200" dirty="0" smtClean="0">
                <a:solidFill>
                  <a:srgbClr val="002060"/>
                </a:solidFill>
                <a:latin typeface="Calibri" panose="020F0502020204030204" pitchFamily="34" charset="0"/>
              </a:rPr>
              <a:t>Donors who want to control their gift</a:t>
            </a:r>
            <a:endParaRPr lang="en-US" sz="2200" dirty="0" smtClean="0">
              <a:solidFill>
                <a:srgbClr val="002060"/>
              </a:solidFill>
              <a:latin typeface="Calibri" panose="020F0502020204030204" pitchFamily="34" charset="0"/>
            </a:endParaRPr>
          </a:p>
          <a:p>
            <a:pPr marL="342900" indent="-342900">
              <a:buFont typeface="Wingdings" panose="05000000000000000000" pitchFamily="2" charset="2"/>
              <a:buChar char="v"/>
            </a:pPr>
            <a:r>
              <a:rPr lang="en-US" sz="2200" dirty="0" smtClean="0">
                <a:solidFill>
                  <a:srgbClr val="002060"/>
                </a:solidFill>
                <a:latin typeface="Calibri" panose="020F0502020204030204" pitchFamily="34" charset="0"/>
              </a:rPr>
              <a:t>When the Development Officer knows more than the donor’s </a:t>
            </a:r>
            <a:r>
              <a:rPr lang="en-US" sz="2200" dirty="0" smtClean="0">
                <a:solidFill>
                  <a:srgbClr val="002060"/>
                </a:solidFill>
                <a:latin typeface="Calibri" panose="020F0502020204030204" pitchFamily="34" charset="0"/>
              </a:rPr>
              <a:t>advisor</a:t>
            </a:r>
          </a:p>
          <a:p>
            <a:pPr marL="342900" indent="-342900">
              <a:buFont typeface="Wingdings" panose="05000000000000000000" pitchFamily="2" charset="2"/>
              <a:buChar char="v"/>
            </a:pPr>
            <a:r>
              <a:rPr lang="en-US" sz="2200" dirty="0" smtClean="0">
                <a:solidFill>
                  <a:srgbClr val="002060"/>
                </a:solidFill>
                <a:latin typeface="Calibri" panose="020F0502020204030204" pitchFamily="34" charset="0"/>
              </a:rPr>
              <a:t>Gifts that eat</a:t>
            </a:r>
            <a:r>
              <a:rPr lang="en-US" sz="2200" dirty="0" smtClean="0">
                <a:solidFill>
                  <a:srgbClr val="002060"/>
                </a:solidFill>
                <a:latin typeface="Calibri" panose="020F0502020204030204" pitchFamily="34" charset="0"/>
              </a:rPr>
              <a:t/>
            </a:r>
            <a:br>
              <a:rPr lang="en-US" sz="2200" dirty="0" smtClean="0">
                <a:solidFill>
                  <a:srgbClr val="002060"/>
                </a:solidFill>
                <a:latin typeface="Calibri" panose="020F0502020204030204" pitchFamily="34" charset="0"/>
              </a:rPr>
            </a:br>
            <a:endParaRPr lang="en-US" sz="2200" dirty="0" smtClean="0">
              <a:solidFill>
                <a:srgbClr val="002060"/>
              </a:solidFill>
              <a:latin typeface="Calibri" panose="020F0502020204030204" pitchFamily="34" charset="0"/>
            </a:endParaRPr>
          </a:p>
          <a:p>
            <a:pPr marL="342900" indent="-342900">
              <a:buFont typeface="Wingdings" panose="05000000000000000000" pitchFamily="2" charset="2"/>
              <a:buChar char="§"/>
            </a:pPr>
            <a:endParaRPr lang="en-US" sz="2200" b="1" dirty="0">
              <a:solidFill>
                <a:schemeClr val="bg1"/>
              </a:solidFill>
              <a:latin typeface="Calibri" panose="020F0502020204030204" pitchFamily="34" charset="0"/>
            </a:endParaRPr>
          </a:p>
          <a:p>
            <a:endParaRPr lang="en-US" sz="2200" b="1" dirty="0" smtClean="0">
              <a:solidFill>
                <a:schemeClr val="bg1"/>
              </a:solidFill>
              <a:latin typeface="Calibri" panose="020F0502020204030204" pitchFamily="34" charset="0"/>
            </a:endParaRPr>
          </a:p>
          <a:p>
            <a:r>
              <a:rPr lang="en-US" sz="2200" b="1" dirty="0" smtClean="0">
                <a:solidFill>
                  <a:schemeClr val="bg1"/>
                </a:solidFill>
                <a:latin typeface="Calibri" panose="020F0502020204030204" pitchFamily="34" charset="0"/>
              </a:rPr>
              <a:t/>
            </a:r>
            <a:br>
              <a:rPr lang="en-US" sz="2200" b="1" dirty="0" smtClean="0">
                <a:solidFill>
                  <a:schemeClr val="bg1"/>
                </a:solidFill>
                <a:latin typeface="Calibri" panose="020F0502020204030204" pitchFamily="34" charset="0"/>
              </a:rPr>
            </a:br>
            <a:endParaRPr lang="en-US" sz="2200" b="1" dirty="0" smtClean="0">
              <a:solidFill>
                <a:schemeClr val="bg1"/>
              </a:solidFill>
              <a:latin typeface="Calibri" panose="020F0502020204030204" pitchFamily="34" charset="0"/>
            </a:endParaRPr>
          </a:p>
        </p:txBody>
      </p:sp>
      <p:pic>
        <p:nvPicPr>
          <p:cNvPr id="3078" name="Picture 6" descr="Image result for ethical challen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5257800"/>
            <a:ext cx="1981200" cy="1419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746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4962" y="457200"/>
            <a:ext cx="8839200" cy="609600"/>
          </a:xfrm>
        </p:spPr>
        <p:txBody>
          <a:bodyPr>
            <a:normAutofit fontScale="85000" lnSpcReduction="20000"/>
          </a:bodyPr>
          <a:lstStyle/>
          <a:p>
            <a:r>
              <a:rPr lang="en-US" sz="4500" b="1" dirty="0" smtClean="0">
                <a:solidFill>
                  <a:srgbClr val="002060"/>
                </a:solidFill>
                <a:latin typeface="Calibri" panose="020F0502020204030204" pitchFamily="34" charset="0"/>
              </a:rPr>
              <a:t>Doing Well by Doing Right:</a:t>
            </a:r>
          </a:p>
          <a:p>
            <a:endParaRPr lang="en-US" sz="2800" b="1" dirty="0">
              <a:solidFill>
                <a:srgbClr val="002060"/>
              </a:solidFill>
              <a:latin typeface="Calibri" panose="020F0502020204030204" pitchFamily="34" charset="0"/>
            </a:endParaRPr>
          </a:p>
        </p:txBody>
      </p:sp>
      <p:sp>
        <p:nvSpPr>
          <p:cNvPr id="4" name="Subtitle 2"/>
          <p:cNvSpPr txBox="1">
            <a:spLocks/>
          </p:cNvSpPr>
          <p:nvPr/>
        </p:nvSpPr>
        <p:spPr>
          <a:xfrm>
            <a:off x="152400" y="914400"/>
            <a:ext cx="8839200" cy="609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500" b="1" i="1" dirty="0" smtClean="0">
                <a:solidFill>
                  <a:srgbClr val="002060"/>
                </a:solidFill>
                <a:latin typeface="Calibri" panose="020F0502020204030204" pitchFamily="34" charset="0"/>
              </a:rPr>
              <a:t>A fundraiser’s guide to ethical decision-making</a:t>
            </a:r>
          </a:p>
          <a:p>
            <a:endParaRPr lang="en-US" sz="2800" b="1" dirty="0">
              <a:solidFill>
                <a:schemeClr val="bg1"/>
              </a:solidFill>
              <a:latin typeface="Calibri" panose="020F0502020204030204" pitchFamily="34" charset="0"/>
            </a:endParaRPr>
          </a:p>
        </p:txBody>
      </p:sp>
      <p:sp>
        <p:nvSpPr>
          <p:cNvPr id="6" name="TextBox 5"/>
          <p:cNvSpPr txBox="1"/>
          <p:nvPr/>
        </p:nvSpPr>
        <p:spPr>
          <a:xfrm>
            <a:off x="180703" y="1350280"/>
            <a:ext cx="8648699" cy="4216539"/>
          </a:xfrm>
          <a:prstGeom prst="rect">
            <a:avLst/>
          </a:prstGeom>
          <a:noFill/>
        </p:spPr>
        <p:txBody>
          <a:bodyPr wrap="square" rtlCol="0">
            <a:spAutoFit/>
          </a:bodyPr>
          <a:lstStyle/>
          <a:p>
            <a:endParaRPr lang="en-US" sz="2200" b="1" dirty="0" smtClean="0">
              <a:solidFill>
                <a:schemeClr val="bg1"/>
              </a:solidFill>
              <a:latin typeface="Calibri" panose="020F0502020204030204" pitchFamily="34" charset="0"/>
            </a:endParaRPr>
          </a:p>
          <a:p>
            <a:r>
              <a:rPr lang="en-US" sz="2200" b="1" u="sng" dirty="0" smtClean="0">
                <a:solidFill>
                  <a:srgbClr val="002060"/>
                </a:solidFill>
                <a:latin typeface="Calibri" panose="020F0502020204030204" pitchFamily="34" charset="0"/>
              </a:rPr>
              <a:t>Common Misconceptions About Ethics:</a:t>
            </a:r>
            <a:endParaRPr lang="en-US" sz="400" b="1" u="sng" dirty="0" smtClean="0">
              <a:solidFill>
                <a:srgbClr val="002060"/>
              </a:solidFill>
              <a:latin typeface="Calibri" panose="020F0502020204030204" pitchFamily="34" charset="0"/>
            </a:endParaRPr>
          </a:p>
          <a:p>
            <a:endParaRPr lang="en-US" sz="400" b="1" u="sng" dirty="0">
              <a:solidFill>
                <a:srgbClr val="002060"/>
              </a:solidFill>
              <a:latin typeface="Calibri" panose="020F0502020204030204" pitchFamily="34" charset="0"/>
            </a:endParaRPr>
          </a:p>
          <a:p>
            <a:pPr marL="457200" indent="-457200">
              <a:buAutoNum type="arabicPeriod"/>
            </a:pPr>
            <a:r>
              <a:rPr lang="en-US" sz="2200" dirty="0" smtClean="0">
                <a:solidFill>
                  <a:srgbClr val="002060"/>
                </a:solidFill>
                <a:latin typeface="Calibri" panose="020F0502020204030204" pitchFamily="34" charset="0"/>
              </a:rPr>
              <a:t>Believing that “good” people do not need to worry about ethics training</a:t>
            </a:r>
          </a:p>
          <a:p>
            <a:pPr marL="457200" indent="-457200">
              <a:buAutoNum type="arabicPeriod"/>
            </a:pPr>
            <a:r>
              <a:rPr lang="en-US" sz="2200" dirty="0" smtClean="0">
                <a:solidFill>
                  <a:srgbClr val="002060"/>
                </a:solidFill>
                <a:latin typeface="Calibri" panose="020F0502020204030204" pitchFamily="34" charset="0"/>
              </a:rPr>
              <a:t>Making sound ethical decisions is simply a matter of common sense</a:t>
            </a:r>
          </a:p>
          <a:p>
            <a:pPr marL="457200" indent="-457200">
              <a:buAutoNum type="arabicPeriod"/>
            </a:pPr>
            <a:r>
              <a:rPr lang="en-US" sz="2200" dirty="0" smtClean="0">
                <a:solidFill>
                  <a:srgbClr val="002060"/>
                </a:solidFill>
                <a:latin typeface="Calibri" panose="020F0502020204030204" pitchFamily="34" charset="0"/>
              </a:rPr>
              <a:t>If something is legal, it is ethical  *Not true! NP Fundraising vs. Political Fundraising</a:t>
            </a:r>
          </a:p>
          <a:p>
            <a:pPr marL="457200" indent="-457200">
              <a:buAutoNum type="arabicPeriod"/>
            </a:pPr>
            <a:r>
              <a:rPr lang="en-US" sz="2200" dirty="0" smtClean="0">
                <a:solidFill>
                  <a:srgbClr val="002060"/>
                </a:solidFill>
                <a:latin typeface="Calibri" panose="020F0502020204030204" pitchFamily="34" charset="0"/>
              </a:rPr>
              <a:t>Ethics does not directly impact my organization</a:t>
            </a:r>
          </a:p>
          <a:p>
            <a:pPr marL="342900" indent="-342900">
              <a:buFont typeface="Wingdings" panose="05000000000000000000" pitchFamily="2" charset="2"/>
              <a:buChar char="§"/>
            </a:pPr>
            <a:endParaRPr lang="en-US" sz="2200" b="1" dirty="0">
              <a:solidFill>
                <a:schemeClr val="bg1"/>
              </a:solidFill>
              <a:latin typeface="Calibri" panose="020F0502020204030204" pitchFamily="34" charset="0"/>
            </a:endParaRPr>
          </a:p>
          <a:p>
            <a:endParaRPr lang="en-US" sz="2200" b="1" dirty="0" smtClean="0">
              <a:solidFill>
                <a:schemeClr val="bg1"/>
              </a:solidFill>
              <a:latin typeface="Calibri" panose="020F0502020204030204" pitchFamily="34" charset="0"/>
            </a:endParaRPr>
          </a:p>
          <a:p>
            <a:r>
              <a:rPr lang="en-US" sz="2200" b="1" dirty="0" smtClean="0">
                <a:solidFill>
                  <a:schemeClr val="bg1"/>
                </a:solidFill>
                <a:latin typeface="Calibri" panose="020F0502020204030204" pitchFamily="34" charset="0"/>
              </a:rPr>
              <a:t/>
            </a:r>
            <a:br>
              <a:rPr lang="en-US" sz="2200" b="1" dirty="0" smtClean="0">
                <a:solidFill>
                  <a:schemeClr val="bg1"/>
                </a:solidFill>
                <a:latin typeface="Calibri" panose="020F0502020204030204" pitchFamily="34" charset="0"/>
              </a:rPr>
            </a:br>
            <a:endParaRPr lang="en-US" sz="2200" b="1" dirty="0" smtClean="0">
              <a:solidFill>
                <a:schemeClr val="bg1"/>
              </a:solidFill>
              <a:latin typeface="Calibri" panose="020F0502020204030204" pitchFamily="34" charset="0"/>
            </a:endParaRPr>
          </a:p>
        </p:txBody>
      </p:sp>
      <p:sp>
        <p:nvSpPr>
          <p:cNvPr id="2" name="TextBox 1"/>
          <p:cNvSpPr txBox="1"/>
          <p:nvPr/>
        </p:nvSpPr>
        <p:spPr>
          <a:xfrm>
            <a:off x="1652239" y="4572000"/>
            <a:ext cx="6324599" cy="1754326"/>
          </a:xfrm>
          <a:prstGeom prst="rect">
            <a:avLst/>
          </a:prstGeom>
          <a:solidFill>
            <a:schemeClr val="bg1"/>
          </a:solidFill>
          <a:ln w="31750">
            <a:solidFill>
              <a:srgbClr val="5C99D0"/>
            </a:solidFill>
          </a:ln>
        </p:spPr>
        <p:txBody>
          <a:bodyPr wrap="square" rtlCol="0">
            <a:spAutoFit/>
          </a:bodyPr>
          <a:lstStyle/>
          <a:p>
            <a:r>
              <a:rPr lang="en-US" dirty="0" smtClean="0">
                <a:latin typeface="Baskerville Old Face" panose="02020602080505020303" pitchFamily="18" charset="0"/>
              </a:rPr>
              <a:t>“Others believe that if something is legal, it is ethical.  The reality is that society first decides what is ethical or unethical, and then may choose to codify that into law.  Therefore, many things remain unethical despite the fact that they might be perfectly legal.”</a:t>
            </a:r>
          </a:p>
          <a:p>
            <a:endParaRPr lang="en-US" dirty="0" smtClean="0">
              <a:latin typeface="Baskerville Old Face" panose="02020602080505020303" pitchFamily="18" charset="0"/>
            </a:endParaRPr>
          </a:p>
          <a:p>
            <a:r>
              <a:rPr lang="en-US" sz="1400" dirty="0" smtClean="0">
                <a:latin typeface="Baskerville Old Face" panose="02020602080505020303" pitchFamily="18" charset="0"/>
              </a:rPr>
              <a:t>					</a:t>
            </a:r>
            <a:r>
              <a:rPr lang="en-US" dirty="0" smtClean="0">
                <a:latin typeface="Baskerville Old Face" panose="02020602080505020303" pitchFamily="18" charset="0"/>
              </a:rPr>
              <a:t>~Michael Rosen</a:t>
            </a:r>
            <a:endParaRPr lang="en-US" dirty="0">
              <a:latin typeface="Baskerville Old Face" panose="02020602080505020303" pitchFamily="18" charset="0"/>
            </a:endParaRPr>
          </a:p>
        </p:txBody>
      </p:sp>
    </p:spTree>
    <p:extLst>
      <p:ext uri="{BB962C8B-B14F-4D97-AF65-F5344CB8AC3E}">
        <p14:creationId xmlns:p14="http://schemas.microsoft.com/office/powerpoint/2010/main" val="26902130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4962" y="457200"/>
            <a:ext cx="8839200" cy="609600"/>
          </a:xfrm>
        </p:spPr>
        <p:txBody>
          <a:bodyPr>
            <a:normAutofit fontScale="85000" lnSpcReduction="20000"/>
          </a:bodyPr>
          <a:lstStyle/>
          <a:p>
            <a:r>
              <a:rPr lang="en-US" sz="4500" b="1" dirty="0" smtClean="0">
                <a:solidFill>
                  <a:srgbClr val="002060"/>
                </a:solidFill>
                <a:latin typeface="Calibri" panose="020F0502020204030204" pitchFamily="34" charset="0"/>
              </a:rPr>
              <a:t>Doing Well by Doing Right:</a:t>
            </a:r>
          </a:p>
          <a:p>
            <a:endParaRPr lang="en-US" sz="2800" b="1" dirty="0">
              <a:solidFill>
                <a:srgbClr val="002060"/>
              </a:solidFill>
              <a:latin typeface="Calibri" panose="020F0502020204030204" pitchFamily="34" charset="0"/>
            </a:endParaRPr>
          </a:p>
        </p:txBody>
      </p:sp>
      <p:sp>
        <p:nvSpPr>
          <p:cNvPr id="4" name="Subtitle 2"/>
          <p:cNvSpPr txBox="1">
            <a:spLocks/>
          </p:cNvSpPr>
          <p:nvPr/>
        </p:nvSpPr>
        <p:spPr>
          <a:xfrm>
            <a:off x="152400" y="914400"/>
            <a:ext cx="8839200" cy="609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500" b="1" i="1" dirty="0" smtClean="0">
                <a:solidFill>
                  <a:srgbClr val="002060"/>
                </a:solidFill>
                <a:latin typeface="Calibri" panose="020F0502020204030204" pitchFamily="34" charset="0"/>
              </a:rPr>
              <a:t>A fundraiser’s guide to ethical decision-making</a:t>
            </a:r>
          </a:p>
          <a:p>
            <a:endParaRPr lang="en-US" sz="2800" b="1" dirty="0">
              <a:solidFill>
                <a:schemeClr val="bg1"/>
              </a:solidFill>
              <a:latin typeface="Calibri" panose="020F0502020204030204" pitchFamily="34" charset="0"/>
            </a:endParaRPr>
          </a:p>
        </p:txBody>
      </p:sp>
      <p:sp>
        <p:nvSpPr>
          <p:cNvPr id="6" name="TextBox 5"/>
          <p:cNvSpPr txBox="1"/>
          <p:nvPr/>
        </p:nvSpPr>
        <p:spPr>
          <a:xfrm>
            <a:off x="152401" y="1350280"/>
            <a:ext cx="8991600" cy="5509200"/>
          </a:xfrm>
          <a:prstGeom prst="rect">
            <a:avLst/>
          </a:prstGeom>
          <a:noFill/>
        </p:spPr>
        <p:txBody>
          <a:bodyPr wrap="square" rtlCol="0">
            <a:spAutoFit/>
          </a:bodyPr>
          <a:lstStyle/>
          <a:p>
            <a:endParaRPr lang="en-US" sz="2200" b="1" dirty="0" smtClean="0">
              <a:solidFill>
                <a:schemeClr val="bg1"/>
              </a:solidFill>
              <a:latin typeface="Calibri" panose="020F0502020204030204" pitchFamily="34" charset="0"/>
            </a:endParaRPr>
          </a:p>
          <a:p>
            <a:r>
              <a:rPr lang="en-US" sz="2200" b="1" u="sng" dirty="0" smtClean="0">
                <a:solidFill>
                  <a:srgbClr val="002060"/>
                </a:solidFill>
                <a:latin typeface="Calibri" panose="020F0502020204030204" pitchFamily="34" charset="0"/>
              </a:rPr>
              <a:t>Helpful Suggestions for Testing Your Ethical Decisions (AFP):</a:t>
            </a:r>
            <a:r>
              <a:rPr lang="en-US" sz="2200" b="1" dirty="0" smtClean="0">
                <a:solidFill>
                  <a:srgbClr val="002060"/>
                </a:solidFill>
                <a:latin typeface="Calibri" panose="020F0502020204030204" pitchFamily="34" charset="0"/>
              </a:rPr>
              <a:t/>
            </a:r>
            <a:br>
              <a:rPr lang="en-US" sz="2200" b="1" dirty="0" smtClean="0">
                <a:solidFill>
                  <a:srgbClr val="002060"/>
                </a:solidFill>
                <a:latin typeface="Calibri" panose="020F0502020204030204" pitchFamily="34" charset="0"/>
              </a:rPr>
            </a:br>
            <a:endParaRPr lang="en-US" sz="2200" b="1" dirty="0" smtClean="0">
              <a:solidFill>
                <a:srgbClr val="002060"/>
              </a:solidFill>
              <a:latin typeface="Calibri" panose="020F0502020204030204" pitchFamily="34" charset="0"/>
            </a:endParaRPr>
          </a:p>
          <a:p>
            <a:pPr marL="457200" indent="-457200">
              <a:buAutoNum type="arabicPeriod"/>
            </a:pPr>
            <a:r>
              <a:rPr lang="en-US" sz="2200" dirty="0" smtClean="0">
                <a:solidFill>
                  <a:srgbClr val="002060"/>
                </a:solidFill>
                <a:latin typeface="Calibri" panose="020F0502020204030204" pitchFamily="34" charset="0"/>
              </a:rPr>
              <a:t>The</a:t>
            </a:r>
            <a:r>
              <a:rPr lang="en-US" sz="2200" b="1" dirty="0" smtClean="0">
                <a:solidFill>
                  <a:srgbClr val="002060"/>
                </a:solidFill>
                <a:latin typeface="Calibri" panose="020F0502020204030204" pitchFamily="34" charset="0"/>
              </a:rPr>
              <a:t> Vision Test</a:t>
            </a:r>
            <a:r>
              <a:rPr lang="en-US" sz="2200" dirty="0" smtClean="0">
                <a:solidFill>
                  <a:srgbClr val="002060"/>
                </a:solidFill>
                <a:latin typeface="Calibri" panose="020F0502020204030204" pitchFamily="34" charset="0"/>
              </a:rPr>
              <a:t>:</a:t>
            </a:r>
            <a:r>
              <a:rPr lang="en-US" sz="2200" b="1" dirty="0" smtClean="0">
                <a:solidFill>
                  <a:srgbClr val="002060"/>
                </a:solidFill>
                <a:latin typeface="Calibri" panose="020F0502020204030204" pitchFamily="34" charset="0"/>
              </a:rPr>
              <a:t> </a:t>
            </a:r>
            <a:r>
              <a:rPr lang="en-US" sz="2200" dirty="0" smtClean="0">
                <a:solidFill>
                  <a:srgbClr val="002060"/>
                </a:solidFill>
                <a:latin typeface="Calibri" panose="020F0502020204030204" pitchFamily="34" charset="0"/>
              </a:rPr>
              <a:t>Can you look yourself in the mirror?</a:t>
            </a:r>
            <a:br>
              <a:rPr lang="en-US" sz="2200" dirty="0" smtClean="0">
                <a:solidFill>
                  <a:srgbClr val="002060"/>
                </a:solidFill>
                <a:latin typeface="Calibri" panose="020F0502020204030204" pitchFamily="34" charset="0"/>
              </a:rPr>
            </a:br>
            <a:endParaRPr lang="en-US" sz="2200" dirty="0" smtClean="0">
              <a:solidFill>
                <a:srgbClr val="002060"/>
              </a:solidFill>
              <a:latin typeface="Calibri" panose="020F0502020204030204" pitchFamily="34" charset="0"/>
            </a:endParaRPr>
          </a:p>
          <a:p>
            <a:pPr marL="457200" indent="-457200">
              <a:buAutoNum type="arabicPeriod"/>
            </a:pPr>
            <a:r>
              <a:rPr lang="en-US" sz="2200" dirty="0" smtClean="0">
                <a:solidFill>
                  <a:srgbClr val="002060"/>
                </a:solidFill>
                <a:latin typeface="Calibri" panose="020F0502020204030204" pitchFamily="34" charset="0"/>
              </a:rPr>
              <a:t>The </a:t>
            </a:r>
            <a:r>
              <a:rPr lang="en-US" sz="2200" b="1" dirty="0" smtClean="0">
                <a:solidFill>
                  <a:srgbClr val="002060"/>
                </a:solidFill>
                <a:latin typeface="Calibri" panose="020F0502020204030204" pitchFamily="34" charset="0"/>
              </a:rPr>
              <a:t>What-Would-Your-Parents-Say Test</a:t>
            </a:r>
            <a:r>
              <a:rPr lang="en-US" sz="2200" dirty="0" smtClean="0">
                <a:solidFill>
                  <a:srgbClr val="002060"/>
                </a:solidFill>
                <a:latin typeface="Calibri" panose="020F0502020204030204" pitchFamily="34" charset="0"/>
              </a:rPr>
              <a:t>: Could you look them in the eye?</a:t>
            </a:r>
            <a:br>
              <a:rPr lang="en-US" sz="2200" dirty="0" smtClean="0">
                <a:solidFill>
                  <a:srgbClr val="002060"/>
                </a:solidFill>
                <a:latin typeface="Calibri" panose="020F0502020204030204" pitchFamily="34" charset="0"/>
              </a:rPr>
            </a:br>
            <a:endParaRPr lang="en-US" sz="2200" dirty="0" smtClean="0">
              <a:solidFill>
                <a:srgbClr val="002060"/>
              </a:solidFill>
              <a:latin typeface="Calibri" panose="020F0502020204030204" pitchFamily="34" charset="0"/>
            </a:endParaRPr>
          </a:p>
          <a:p>
            <a:pPr marL="457200" indent="-457200">
              <a:buAutoNum type="arabicPeriod"/>
            </a:pPr>
            <a:r>
              <a:rPr lang="en-US" sz="2200" dirty="0" smtClean="0">
                <a:solidFill>
                  <a:srgbClr val="002060"/>
                </a:solidFill>
                <a:latin typeface="Calibri" panose="020F0502020204030204" pitchFamily="34" charset="0"/>
              </a:rPr>
              <a:t>The </a:t>
            </a:r>
            <a:r>
              <a:rPr lang="en-US" sz="2200" b="1" dirty="0" smtClean="0">
                <a:solidFill>
                  <a:srgbClr val="002060"/>
                </a:solidFill>
                <a:latin typeface="Calibri" panose="020F0502020204030204" pitchFamily="34" charset="0"/>
              </a:rPr>
              <a:t>Kid-on-Your-Shoulders Test</a:t>
            </a:r>
            <a:r>
              <a:rPr lang="en-US" sz="2200" dirty="0" smtClean="0">
                <a:solidFill>
                  <a:srgbClr val="002060"/>
                </a:solidFill>
                <a:latin typeface="Calibri" panose="020F0502020204030204" pitchFamily="34" charset="0"/>
              </a:rPr>
              <a:t>: Would you be comfortable if your kids saw you?</a:t>
            </a:r>
            <a:br>
              <a:rPr lang="en-US" sz="2200" dirty="0" smtClean="0">
                <a:solidFill>
                  <a:srgbClr val="002060"/>
                </a:solidFill>
                <a:latin typeface="Calibri" panose="020F0502020204030204" pitchFamily="34" charset="0"/>
              </a:rPr>
            </a:br>
            <a:endParaRPr lang="en-US" sz="2200" dirty="0" smtClean="0">
              <a:solidFill>
                <a:srgbClr val="002060"/>
              </a:solidFill>
              <a:latin typeface="Calibri" panose="020F0502020204030204" pitchFamily="34" charset="0"/>
            </a:endParaRPr>
          </a:p>
          <a:p>
            <a:pPr marL="457200" indent="-457200">
              <a:buAutoNum type="arabicPeriod"/>
            </a:pPr>
            <a:r>
              <a:rPr lang="en-US" sz="2200" dirty="0" smtClean="0">
                <a:solidFill>
                  <a:srgbClr val="002060"/>
                </a:solidFill>
                <a:latin typeface="Calibri" panose="020F0502020204030204" pitchFamily="34" charset="0"/>
              </a:rPr>
              <a:t>The </a:t>
            </a:r>
            <a:r>
              <a:rPr lang="en-US" sz="2200" b="1" dirty="0" smtClean="0">
                <a:solidFill>
                  <a:srgbClr val="002060"/>
                </a:solidFill>
                <a:latin typeface="Calibri" panose="020F0502020204030204" pitchFamily="34" charset="0"/>
              </a:rPr>
              <a:t>Publicity Test</a:t>
            </a:r>
            <a:r>
              <a:rPr lang="en-US" sz="2200" dirty="0" smtClean="0">
                <a:solidFill>
                  <a:srgbClr val="002060"/>
                </a:solidFill>
                <a:latin typeface="Calibri" panose="020F0502020204030204" pitchFamily="34" charset="0"/>
              </a:rPr>
              <a:t>: Would it be ok if your decision was front-page news tomorrow?</a:t>
            </a:r>
          </a:p>
          <a:p>
            <a:pPr marL="342900" indent="-342900">
              <a:buFont typeface="Wingdings" panose="05000000000000000000" pitchFamily="2" charset="2"/>
              <a:buChar char="§"/>
            </a:pPr>
            <a:endParaRPr lang="en-US" sz="2200" b="1" dirty="0">
              <a:solidFill>
                <a:schemeClr val="bg1"/>
              </a:solidFill>
              <a:latin typeface="Calibri" panose="020F0502020204030204" pitchFamily="34" charset="0"/>
            </a:endParaRPr>
          </a:p>
          <a:p>
            <a:endParaRPr lang="en-US" sz="2200" b="1" dirty="0" smtClean="0">
              <a:solidFill>
                <a:schemeClr val="bg1"/>
              </a:solidFill>
              <a:latin typeface="Calibri" panose="020F0502020204030204" pitchFamily="34" charset="0"/>
            </a:endParaRPr>
          </a:p>
          <a:p>
            <a:r>
              <a:rPr lang="en-US" sz="2200" b="1" dirty="0" smtClean="0">
                <a:solidFill>
                  <a:schemeClr val="bg1"/>
                </a:solidFill>
                <a:latin typeface="Calibri" panose="020F0502020204030204" pitchFamily="34" charset="0"/>
              </a:rPr>
              <a:t/>
            </a:r>
            <a:br>
              <a:rPr lang="en-US" sz="2200" b="1" dirty="0" smtClean="0">
                <a:solidFill>
                  <a:schemeClr val="bg1"/>
                </a:solidFill>
                <a:latin typeface="Calibri" panose="020F0502020204030204" pitchFamily="34" charset="0"/>
              </a:rPr>
            </a:br>
            <a:endParaRPr lang="en-US" sz="2200" b="1" dirty="0" smtClean="0">
              <a:solidFill>
                <a:schemeClr val="bg1"/>
              </a:solidFill>
              <a:latin typeface="Calibri" panose="020F0502020204030204" pitchFamily="34" charset="0"/>
            </a:endParaRPr>
          </a:p>
        </p:txBody>
      </p:sp>
    </p:spTree>
    <p:extLst>
      <p:ext uri="{BB962C8B-B14F-4D97-AF65-F5344CB8AC3E}">
        <p14:creationId xmlns:p14="http://schemas.microsoft.com/office/powerpoint/2010/main" val="3644281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4962" y="457200"/>
            <a:ext cx="8839200" cy="609600"/>
          </a:xfrm>
        </p:spPr>
        <p:txBody>
          <a:bodyPr>
            <a:normAutofit fontScale="85000" lnSpcReduction="20000"/>
          </a:bodyPr>
          <a:lstStyle/>
          <a:p>
            <a:r>
              <a:rPr lang="en-US" sz="4500" b="1" dirty="0" smtClean="0">
                <a:solidFill>
                  <a:srgbClr val="002060"/>
                </a:solidFill>
                <a:latin typeface="Calibri" panose="020F0502020204030204" pitchFamily="34" charset="0"/>
              </a:rPr>
              <a:t>Doing Well by Doing Right:</a:t>
            </a:r>
          </a:p>
          <a:p>
            <a:endParaRPr lang="en-US" sz="2800" b="1" dirty="0">
              <a:solidFill>
                <a:srgbClr val="002060"/>
              </a:solidFill>
              <a:latin typeface="Calibri" panose="020F0502020204030204" pitchFamily="34" charset="0"/>
            </a:endParaRPr>
          </a:p>
        </p:txBody>
      </p:sp>
      <p:sp>
        <p:nvSpPr>
          <p:cNvPr id="4" name="Subtitle 2"/>
          <p:cNvSpPr txBox="1">
            <a:spLocks/>
          </p:cNvSpPr>
          <p:nvPr/>
        </p:nvSpPr>
        <p:spPr>
          <a:xfrm>
            <a:off x="152400" y="914400"/>
            <a:ext cx="8839200" cy="609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4500" b="1" i="1" dirty="0" smtClean="0">
                <a:solidFill>
                  <a:srgbClr val="002060"/>
                </a:solidFill>
                <a:latin typeface="Calibri" panose="020F0502020204030204" pitchFamily="34" charset="0"/>
              </a:rPr>
              <a:t>A fundraiser’s guide to ethical decision-making</a:t>
            </a:r>
          </a:p>
          <a:p>
            <a:endParaRPr lang="en-US" sz="2800" b="1" dirty="0">
              <a:solidFill>
                <a:schemeClr val="bg1"/>
              </a:solidFill>
              <a:latin typeface="Calibri" panose="020F0502020204030204" pitchFamily="34" charset="0"/>
            </a:endParaRPr>
          </a:p>
        </p:txBody>
      </p:sp>
      <p:sp>
        <p:nvSpPr>
          <p:cNvPr id="6" name="TextBox 5"/>
          <p:cNvSpPr txBox="1"/>
          <p:nvPr/>
        </p:nvSpPr>
        <p:spPr>
          <a:xfrm>
            <a:off x="152401" y="1350280"/>
            <a:ext cx="8991600" cy="6524863"/>
          </a:xfrm>
          <a:prstGeom prst="rect">
            <a:avLst/>
          </a:prstGeom>
          <a:noFill/>
        </p:spPr>
        <p:txBody>
          <a:bodyPr wrap="square" rtlCol="0">
            <a:spAutoFit/>
          </a:bodyPr>
          <a:lstStyle/>
          <a:p>
            <a:endParaRPr lang="en-US" sz="2200" b="1" dirty="0" smtClean="0">
              <a:solidFill>
                <a:schemeClr val="bg1"/>
              </a:solidFill>
              <a:latin typeface="Calibri" panose="020F0502020204030204" pitchFamily="34" charset="0"/>
            </a:endParaRPr>
          </a:p>
          <a:p>
            <a:pPr algn="ctr"/>
            <a:r>
              <a:rPr lang="en-US" sz="2200" b="1" dirty="0" smtClean="0">
                <a:solidFill>
                  <a:srgbClr val="8A0000"/>
                </a:solidFill>
                <a:latin typeface="Calibri" panose="020F0502020204030204" pitchFamily="34" charset="0"/>
              </a:rPr>
              <a:t>“Trust cannot be assumed.  It must be earned.” </a:t>
            </a:r>
            <a:r>
              <a:rPr lang="en-US" sz="1600" dirty="0" smtClean="0">
                <a:solidFill>
                  <a:srgbClr val="8A0000"/>
                </a:solidFill>
                <a:latin typeface="Calibri" panose="020F0502020204030204" pitchFamily="34" charset="0"/>
              </a:rPr>
              <a:t>~Michael Rosen</a:t>
            </a:r>
            <a:r>
              <a:rPr lang="en-US" sz="2200" b="1" dirty="0" smtClean="0">
                <a:solidFill>
                  <a:srgbClr val="C00000"/>
                </a:solidFill>
                <a:latin typeface="Calibri" panose="020F0502020204030204" pitchFamily="34" charset="0"/>
              </a:rPr>
              <a:t/>
            </a:r>
            <a:br>
              <a:rPr lang="en-US" sz="2200" b="1" dirty="0" smtClean="0">
                <a:solidFill>
                  <a:srgbClr val="C00000"/>
                </a:solidFill>
                <a:latin typeface="Calibri" panose="020F0502020204030204" pitchFamily="34" charset="0"/>
              </a:rPr>
            </a:br>
            <a:endParaRPr lang="en-US" sz="2200" b="1" dirty="0" smtClean="0">
              <a:solidFill>
                <a:srgbClr val="C00000"/>
              </a:solidFill>
              <a:latin typeface="Calibri" panose="020F0502020204030204" pitchFamily="34" charset="0"/>
            </a:endParaRPr>
          </a:p>
          <a:p>
            <a:r>
              <a:rPr lang="en-US" sz="2200" b="1" u="sng" dirty="0" smtClean="0">
                <a:solidFill>
                  <a:srgbClr val="002060"/>
                </a:solidFill>
                <a:latin typeface="Calibri" panose="020F0502020204030204" pitchFamily="34" charset="0"/>
              </a:rPr>
              <a:t>How Do We Earn Our Donors’ Trust?</a:t>
            </a:r>
          </a:p>
          <a:p>
            <a:endParaRPr lang="en-US" sz="2200" dirty="0">
              <a:solidFill>
                <a:srgbClr val="002060"/>
              </a:solidFill>
              <a:latin typeface="Calibri" panose="020F0502020204030204" pitchFamily="34" charset="0"/>
            </a:endParaRPr>
          </a:p>
          <a:p>
            <a:pPr marL="457200" indent="-457200">
              <a:buAutoNum type="arabicPeriod"/>
            </a:pPr>
            <a:r>
              <a:rPr lang="en-US" sz="2200" dirty="0" smtClean="0">
                <a:solidFill>
                  <a:srgbClr val="002060"/>
                </a:solidFill>
                <a:latin typeface="Calibri" panose="020F0502020204030204" pitchFamily="34" charset="0"/>
              </a:rPr>
              <a:t>Convince/show donors that their donation will get through to &amp; have an </a:t>
            </a:r>
            <a:br>
              <a:rPr lang="en-US" sz="2200" dirty="0" smtClean="0">
                <a:solidFill>
                  <a:srgbClr val="002060"/>
                </a:solidFill>
                <a:latin typeface="Calibri" panose="020F0502020204030204" pitchFamily="34" charset="0"/>
              </a:rPr>
            </a:br>
            <a:r>
              <a:rPr lang="en-US" sz="2200" dirty="0" smtClean="0">
                <a:solidFill>
                  <a:srgbClr val="002060"/>
                </a:solidFill>
                <a:latin typeface="Calibri" panose="020F0502020204030204" pitchFamily="34" charset="0"/>
              </a:rPr>
              <a:t>       impact on those you serve.</a:t>
            </a:r>
            <a:br>
              <a:rPr lang="en-US" sz="2200" dirty="0" smtClean="0">
                <a:solidFill>
                  <a:srgbClr val="002060"/>
                </a:solidFill>
                <a:latin typeface="Calibri" panose="020F0502020204030204" pitchFamily="34" charset="0"/>
              </a:rPr>
            </a:br>
            <a:endParaRPr lang="en-US" sz="2200" dirty="0" smtClean="0">
              <a:solidFill>
                <a:srgbClr val="002060"/>
              </a:solidFill>
              <a:latin typeface="Calibri" panose="020F0502020204030204" pitchFamily="34" charset="0"/>
            </a:endParaRPr>
          </a:p>
          <a:p>
            <a:pPr marL="457200" indent="-457200">
              <a:buAutoNum type="arabicPeriod"/>
            </a:pPr>
            <a:r>
              <a:rPr lang="en-US" sz="2200" dirty="0" smtClean="0">
                <a:solidFill>
                  <a:srgbClr val="002060"/>
                </a:solidFill>
                <a:latin typeface="Calibri" panose="020F0502020204030204" pitchFamily="34" charset="0"/>
              </a:rPr>
              <a:t>Communicate more effectively</a:t>
            </a:r>
            <a:br>
              <a:rPr lang="en-US" sz="2200" dirty="0" smtClean="0">
                <a:solidFill>
                  <a:srgbClr val="002060"/>
                </a:solidFill>
                <a:latin typeface="Calibri" panose="020F0502020204030204" pitchFamily="34" charset="0"/>
              </a:rPr>
            </a:br>
            <a:endParaRPr lang="en-US" sz="2200" dirty="0" smtClean="0">
              <a:solidFill>
                <a:srgbClr val="002060"/>
              </a:solidFill>
              <a:latin typeface="Calibri" panose="020F0502020204030204" pitchFamily="34" charset="0"/>
            </a:endParaRPr>
          </a:p>
          <a:p>
            <a:pPr marL="457200" indent="-457200">
              <a:buAutoNum type="arabicPeriod"/>
            </a:pPr>
            <a:r>
              <a:rPr lang="en-US" sz="2200" dirty="0" smtClean="0">
                <a:solidFill>
                  <a:srgbClr val="002060"/>
                </a:solidFill>
                <a:latin typeface="Calibri" panose="020F0502020204030204" pitchFamily="34" charset="0"/>
              </a:rPr>
              <a:t>Solicit with less pressure</a:t>
            </a:r>
            <a:br>
              <a:rPr lang="en-US" sz="2200" dirty="0" smtClean="0">
                <a:solidFill>
                  <a:srgbClr val="002060"/>
                </a:solidFill>
                <a:latin typeface="Calibri" panose="020F0502020204030204" pitchFamily="34" charset="0"/>
              </a:rPr>
            </a:br>
            <a:endParaRPr lang="en-US" sz="2200" dirty="0" smtClean="0">
              <a:solidFill>
                <a:srgbClr val="002060"/>
              </a:solidFill>
              <a:latin typeface="Calibri" panose="020F0502020204030204" pitchFamily="34" charset="0"/>
            </a:endParaRPr>
          </a:p>
          <a:p>
            <a:pPr marL="457200" indent="-457200">
              <a:buAutoNum type="arabicPeriod" startAt="4"/>
            </a:pPr>
            <a:r>
              <a:rPr lang="en-US" sz="2200" b="1" dirty="0" smtClean="0">
                <a:solidFill>
                  <a:srgbClr val="002060"/>
                </a:solidFill>
                <a:latin typeface="Calibri" panose="020F0502020204030204" pitchFamily="34" charset="0"/>
              </a:rPr>
              <a:t>Maintain the highest ethical standards &amp; communicate this commitment to your donors and prospective donors!</a:t>
            </a:r>
          </a:p>
          <a:p>
            <a:endParaRPr lang="en-US" sz="2200" dirty="0" smtClean="0">
              <a:solidFill>
                <a:srgbClr val="002060"/>
              </a:solidFill>
              <a:latin typeface="Calibri" panose="020F0502020204030204" pitchFamily="34" charset="0"/>
            </a:endParaRPr>
          </a:p>
          <a:p>
            <a:endParaRPr lang="en-US" sz="2200" b="1" dirty="0">
              <a:solidFill>
                <a:schemeClr val="bg1"/>
              </a:solidFill>
              <a:latin typeface="Calibri" panose="020F0502020204030204" pitchFamily="34" charset="0"/>
            </a:endParaRPr>
          </a:p>
          <a:p>
            <a:endParaRPr lang="en-US" sz="2200" b="1" dirty="0" smtClean="0">
              <a:solidFill>
                <a:schemeClr val="bg1"/>
              </a:solidFill>
              <a:latin typeface="Calibri" panose="020F0502020204030204" pitchFamily="34" charset="0"/>
            </a:endParaRPr>
          </a:p>
          <a:p>
            <a:r>
              <a:rPr lang="en-US" sz="2200" b="1" dirty="0" smtClean="0">
                <a:solidFill>
                  <a:schemeClr val="bg1"/>
                </a:solidFill>
                <a:latin typeface="Calibri" panose="020F0502020204030204" pitchFamily="34" charset="0"/>
              </a:rPr>
              <a:t/>
            </a:r>
            <a:br>
              <a:rPr lang="en-US" sz="2200" b="1" dirty="0" smtClean="0">
                <a:solidFill>
                  <a:schemeClr val="bg1"/>
                </a:solidFill>
                <a:latin typeface="Calibri" panose="020F0502020204030204" pitchFamily="34" charset="0"/>
              </a:rPr>
            </a:br>
            <a:endParaRPr lang="en-US" sz="2200" b="1" dirty="0" smtClean="0">
              <a:solidFill>
                <a:schemeClr val="bg1"/>
              </a:solidFill>
              <a:latin typeface="Calibri" panose="020F0502020204030204" pitchFamily="34" charset="0"/>
            </a:endParaRPr>
          </a:p>
        </p:txBody>
      </p:sp>
      <p:pic>
        <p:nvPicPr>
          <p:cNvPr id="7174" name="Picture 6" descr="Image result for trust and giving"/>
          <p:cNvPicPr>
            <a:picLocks noChangeAspect="1" noChangeArrowheads="1"/>
          </p:cNvPicPr>
          <p:nvPr/>
        </p:nvPicPr>
        <p:blipFill rotWithShape="1">
          <a:blip r:embed="rId2">
            <a:extLst>
              <a:ext uri="{28A0092B-C50C-407E-A947-70E740481C1C}">
                <a14:useLocalDpi xmlns:a14="http://schemas.microsoft.com/office/drawing/2010/main" val="0"/>
              </a:ext>
            </a:extLst>
          </a:blip>
          <a:srcRect t="32704" b="16644"/>
          <a:stretch/>
        </p:blipFill>
        <p:spPr bwMode="auto">
          <a:xfrm>
            <a:off x="5181600" y="3505200"/>
            <a:ext cx="3610528"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797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771</TotalTime>
  <Words>833</Words>
  <Application>Microsoft Office PowerPoint</Application>
  <PresentationFormat>On-screen Show (4:3)</PresentationFormat>
  <Paragraphs>238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Sarah A. Reed Childrens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Stephenie DiLuzio</dc:creator>
  <cp:lastModifiedBy>Stephenie DiLuzio</cp:lastModifiedBy>
  <cp:revision>120</cp:revision>
  <dcterms:created xsi:type="dcterms:W3CDTF">2016-10-20T18:07:55Z</dcterms:created>
  <dcterms:modified xsi:type="dcterms:W3CDTF">2017-05-23T17:34:41Z</dcterms:modified>
</cp:coreProperties>
</file>