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95" r:id="rId6"/>
    <p:sldId id="317" r:id="rId7"/>
    <p:sldId id="276" r:id="rId8"/>
    <p:sldId id="296" r:id="rId9"/>
    <p:sldId id="318" r:id="rId10"/>
    <p:sldId id="321" r:id="rId11"/>
    <p:sldId id="322" r:id="rId1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0" autoAdjust="0"/>
    <p:restoredTop sz="91991" autoAdjust="0"/>
  </p:normalViewPr>
  <p:slideViewPr>
    <p:cSldViewPr>
      <p:cViewPr varScale="1">
        <p:scale>
          <a:sx n="107" d="100"/>
          <a:sy n="107" d="100"/>
        </p:scale>
        <p:origin x="-7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98" y="-96"/>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sz="quarter" idx="1"/>
          </p:nvPr>
        </p:nvSpPr>
        <p:spPr>
          <a:xfrm>
            <a:off x="3939468" y="0"/>
            <a:ext cx="3013763" cy="462042"/>
          </a:xfrm>
          <a:prstGeom prst="rect">
            <a:avLst/>
          </a:prstGeom>
        </p:spPr>
        <p:txBody>
          <a:bodyPr vert="horz" lIns="92534" tIns="46268" rIns="92534" bIns="46268" rtlCol="0"/>
          <a:lstStyle>
            <a:lvl1pPr algn="r">
              <a:defRPr sz="1200"/>
            </a:lvl1pPr>
          </a:lstStyle>
          <a:p>
            <a:fld id="{0161B7D1-9C34-4E9A-BC96-4B682034F122}" type="datetimeFigureOut">
              <a:rPr lang="en-US" smtClean="0"/>
              <a:t>10/19/2017</a:t>
            </a:fld>
            <a:endParaRPr lang="en-US"/>
          </a:p>
        </p:txBody>
      </p:sp>
      <p:sp>
        <p:nvSpPr>
          <p:cNvPr id="4" name="Footer Placeholder 3"/>
          <p:cNvSpPr>
            <a:spLocks noGrp="1"/>
          </p:cNvSpPr>
          <p:nvPr>
            <p:ph type="ftr" sz="quarter" idx="2"/>
          </p:nvPr>
        </p:nvSpPr>
        <p:spPr>
          <a:xfrm>
            <a:off x="2" y="8777194"/>
            <a:ext cx="3013763" cy="462042"/>
          </a:xfrm>
          <a:prstGeom prst="rect">
            <a:avLst/>
          </a:prstGeom>
        </p:spPr>
        <p:txBody>
          <a:bodyPr vert="horz" lIns="92534" tIns="46268" rIns="92534" bIns="46268" rtlCol="0" anchor="b"/>
          <a:lstStyle>
            <a:lvl1pPr algn="l">
              <a:defRPr sz="1200"/>
            </a:lvl1pPr>
          </a:lstStyle>
          <a:p>
            <a:endParaRPr lang="en-US"/>
          </a:p>
        </p:txBody>
      </p:sp>
      <p:sp>
        <p:nvSpPr>
          <p:cNvPr id="5" name="Slide Number Placeholder 4"/>
          <p:cNvSpPr>
            <a:spLocks noGrp="1"/>
          </p:cNvSpPr>
          <p:nvPr>
            <p:ph type="sldNum" sz="quarter" idx="3"/>
          </p:nvPr>
        </p:nvSpPr>
        <p:spPr>
          <a:xfrm>
            <a:off x="3939468" y="8777194"/>
            <a:ext cx="3013763" cy="462042"/>
          </a:xfrm>
          <a:prstGeom prst="rect">
            <a:avLst/>
          </a:prstGeom>
        </p:spPr>
        <p:txBody>
          <a:bodyPr vert="horz" lIns="92534" tIns="46268" rIns="92534" bIns="46268" rtlCol="0" anchor="b"/>
          <a:lstStyle>
            <a:lvl1pPr algn="r">
              <a:defRPr sz="1200"/>
            </a:lvl1pPr>
          </a:lstStyle>
          <a:p>
            <a:fld id="{8007E81E-F0F2-4418-9654-842CCB6209A0}" type="slidenum">
              <a:rPr lang="en-US" smtClean="0"/>
              <a:t>‹#›</a:t>
            </a:fld>
            <a:endParaRPr lang="en-US"/>
          </a:p>
        </p:txBody>
      </p:sp>
    </p:spTree>
    <p:extLst>
      <p:ext uri="{BB962C8B-B14F-4D97-AF65-F5344CB8AC3E}">
        <p14:creationId xmlns:p14="http://schemas.microsoft.com/office/powerpoint/2010/main" val="50169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2042"/>
          </a:xfrm>
          <a:prstGeom prst="rect">
            <a:avLst/>
          </a:prstGeom>
        </p:spPr>
        <p:txBody>
          <a:bodyPr vert="horz" lIns="92534" tIns="46268" rIns="92534" bIns="46268" rtlCol="0"/>
          <a:lstStyle>
            <a:lvl1pPr algn="l">
              <a:defRPr sz="1200"/>
            </a:lvl1pPr>
          </a:lstStyle>
          <a:p>
            <a:endParaRPr lang="en-US"/>
          </a:p>
        </p:txBody>
      </p:sp>
      <p:sp>
        <p:nvSpPr>
          <p:cNvPr id="3" name="Date Placeholder 2"/>
          <p:cNvSpPr>
            <a:spLocks noGrp="1"/>
          </p:cNvSpPr>
          <p:nvPr>
            <p:ph type="dt" idx="1"/>
          </p:nvPr>
        </p:nvSpPr>
        <p:spPr>
          <a:xfrm>
            <a:off x="3939468" y="0"/>
            <a:ext cx="3013763" cy="462042"/>
          </a:xfrm>
          <a:prstGeom prst="rect">
            <a:avLst/>
          </a:prstGeom>
        </p:spPr>
        <p:txBody>
          <a:bodyPr vert="horz" lIns="92534" tIns="46268" rIns="92534" bIns="46268" rtlCol="0"/>
          <a:lstStyle>
            <a:lvl1pPr algn="r">
              <a:defRPr sz="1200"/>
            </a:lvl1pPr>
          </a:lstStyle>
          <a:p>
            <a:fld id="{D0F89166-795A-4D30-91D3-CD7F52136994}" type="datetimeFigureOut">
              <a:rPr lang="en-US" smtClean="0"/>
              <a:t>10/19/2017</a:t>
            </a:fld>
            <a:endParaRPr lang="en-US"/>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a:p>
        </p:txBody>
      </p:sp>
      <p:sp>
        <p:nvSpPr>
          <p:cNvPr id="5" name="Notes Placeholder 4"/>
          <p:cNvSpPr>
            <a:spLocks noGrp="1"/>
          </p:cNvSpPr>
          <p:nvPr>
            <p:ph type="body" sz="quarter" idx="3"/>
          </p:nvPr>
        </p:nvSpPr>
        <p:spPr>
          <a:xfrm>
            <a:off x="695484" y="4389400"/>
            <a:ext cx="5563870" cy="4158377"/>
          </a:xfrm>
          <a:prstGeom prst="rect">
            <a:avLst/>
          </a:prstGeom>
        </p:spPr>
        <p:txBody>
          <a:bodyPr vert="horz" lIns="92534" tIns="46268" rIns="92534" bIns="462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7194"/>
            <a:ext cx="3013763" cy="462042"/>
          </a:xfrm>
          <a:prstGeom prst="rect">
            <a:avLst/>
          </a:prstGeom>
        </p:spPr>
        <p:txBody>
          <a:bodyPr vert="horz" lIns="92534" tIns="46268" rIns="92534" bIns="46268"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777194"/>
            <a:ext cx="3013763" cy="462042"/>
          </a:xfrm>
          <a:prstGeom prst="rect">
            <a:avLst/>
          </a:prstGeom>
        </p:spPr>
        <p:txBody>
          <a:bodyPr vert="horz" lIns="92534" tIns="46268" rIns="92534" bIns="46268" rtlCol="0" anchor="b"/>
          <a:lstStyle>
            <a:lvl1pPr algn="r">
              <a:defRPr sz="1200"/>
            </a:lvl1pPr>
          </a:lstStyle>
          <a:p>
            <a:fld id="{E1DB8098-7C6C-4121-9A47-27622E1F2BC9}" type="slidenum">
              <a:rPr lang="en-US" smtClean="0"/>
              <a:t>‹#›</a:t>
            </a:fld>
            <a:endParaRPr lang="en-US"/>
          </a:p>
        </p:txBody>
      </p:sp>
    </p:spTree>
    <p:extLst>
      <p:ext uri="{BB962C8B-B14F-4D97-AF65-F5344CB8AC3E}">
        <p14:creationId xmlns:p14="http://schemas.microsoft.com/office/powerpoint/2010/main" val="35800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jonrstahl/videos/1015479841754171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1</a:t>
            </a:fld>
            <a:endParaRPr lang="en-US"/>
          </a:p>
        </p:txBody>
      </p:sp>
    </p:spTree>
    <p:extLst>
      <p:ext uri="{BB962C8B-B14F-4D97-AF65-F5344CB8AC3E}">
        <p14:creationId xmlns:p14="http://schemas.microsoft.com/office/powerpoint/2010/main" val="106642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10</a:t>
            </a:fld>
            <a:endParaRPr lang="en-US"/>
          </a:p>
        </p:txBody>
      </p:sp>
    </p:spTree>
    <p:extLst>
      <p:ext uri="{BB962C8B-B14F-4D97-AF65-F5344CB8AC3E}">
        <p14:creationId xmlns:p14="http://schemas.microsoft.com/office/powerpoint/2010/main" val="323062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11</a:t>
            </a:fld>
            <a:endParaRPr lang="en-US"/>
          </a:p>
        </p:txBody>
      </p:sp>
    </p:spTree>
    <p:extLst>
      <p:ext uri="{BB962C8B-B14F-4D97-AF65-F5344CB8AC3E}">
        <p14:creationId xmlns:p14="http://schemas.microsoft.com/office/powerpoint/2010/main" val="323062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 5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 many of you, one day I was trolling my Facebook feed in my spare time. (Ha.) So, I really had other things to do, but I was trolling my Facebook feed anyhow.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as I was trolling, like many people do, I stop on photos and videos of humorous dog antics. One of my FB friends is a huge lover of bulldogs. Their third bulldog, Lefty has been quite an entertaining addition to the family.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happened upon this video of Lefty, who like my dog, doesn’t seem to understand that he is a dog.  </a:t>
            </a:r>
          </a:p>
          <a:p>
            <a:r>
              <a:rPr lang="en-US" sz="1200" u="sng" kern="1200" dirty="0" smtClean="0">
                <a:solidFill>
                  <a:schemeClr val="tx1"/>
                </a:solidFill>
                <a:effectLst/>
                <a:latin typeface="+mn-lt"/>
                <a:ea typeface="+mn-ea"/>
                <a:cs typeface="+mn-cs"/>
                <a:hlinkClick r:id="rId3"/>
              </a:rPr>
              <a:t>https://www.facebook.com/jonrstahl/videos/10154798417541714/</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can see, Lefty likes to zip line. And in fact, he does this often. He taught himself by watching the kids play on the zip line.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why is the story of zip-lining Lefty so important? Well, in the world of communication, it really isn’t.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Was it funny or entertaining? Sure. How often do you see dogs that </a:t>
            </a:r>
            <a:r>
              <a:rPr lang="en-US" sz="1200" kern="1200" dirty="0" err="1" smtClean="0">
                <a:solidFill>
                  <a:schemeClr val="tx1"/>
                </a:solidFill>
                <a:effectLst/>
                <a:latin typeface="+mn-lt"/>
                <a:ea typeface="+mn-ea"/>
                <a:cs typeface="+mn-cs"/>
              </a:rPr>
              <a:t>zipline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I share it on my feed? Sure. So did many others.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beyond that, was it really relevant? </a:t>
            </a:r>
          </a:p>
          <a:p>
            <a:r>
              <a:rPr lang="en-US" sz="1200" kern="1200" dirty="0" smtClean="0">
                <a:solidFill>
                  <a:schemeClr val="tx1"/>
                </a:solidFill>
                <a:effectLst/>
                <a:latin typeface="+mn-lt"/>
                <a:ea typeface="+mn-ea"/>
                <a:cs typeface="+mn-cs"/>
              </a:rPr>
              <a:t>Did it create a call to action?</a:t>
            </a:r>
          </a:p>
          <a:p>
            <a:r>
              <a:rPr lang="en-US" sz="1200" kern="1200" dirty="0" smtClean="0">
                <a:solidFill>
                  <a:schemeClr val="tx1"/>
                </a:solidFill>
                <a:effectLst/>
                <a:latin typeface="+mn-lt"/>
                <a:ea typeface="+mn-ea"/>
                <a:cs typeface="+mn-cs"/>
              </a:rPr>
              <a:t>Does it send a compelling message?</a:t>
            </a:r>
          </a:p>
          <a:p>
            <a:r>
              <a:rPr lang="en-US" sz="1200" kern="1200" dirty="0" smtClean="0">
                <a:solidFill>
                  <a:schemeClr val="tx1"/>
                </a:solidFill>
                <a:effectLst/>
                <a:latin typeface="+mn-lt"/>
                <a:ea typeface="+mn-ea"/>
                <a:cs typeface="+mn-cs"/>
              </a:rPr>
              <a:t>Is it going to make me do anything different because of it? Well, maybe I will continue to watch fun dog videos to pass the time, but really, I can’t think of any significant behavior I will change because of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That’s the challenge with social media. Much of it is posted and viewed without any type of strategy behind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could look at cool videos of Lefty and other dogs all day. But we really wouldn’t get anything done. Also, that’s not why we are here, right? We’re here to learn more about how to effectively communicate with our donors. As nonprofits with often limited budgets and resources, every minute and dollar counts when it comes to communicating with others. </a:t>
            </a:r>
          </a:p>
          <a:p>
            <a:endParaRPr lang="en-US" baseline="0" dirty="0" smtClean="0"/>
          </a:p>
        </p:txBody>
      </p:sp>
      <p:sp>
        <p:nvSpPr>
          <p:cNvPr id="4" name="Slide Number Placeholder 3"/>
          <p:cNvSpPr>
            <a:spLocks noGrp="1"/>
          </p:cNvSpPr>
          <p:nvPr>
            <p:ph type="sldNum" sz="quarter" idx="10"/>
          </p:nvPr>
        </p:nvSpPr>
        <p:spPr/>
        <p:txBody>
          <a:bodyPr/>
          <a:lstStyle/>
          <a:p>
            <a:fld id="{E1DB8098-7C6C-4121-9A47-27622E1F2BC9}" type="slidenum">
              <a:rPr lang="en-US" smtClean="0"/>
              <a:t>2</a:t>
            </a:fld>
            <a:endParaRPr lang="en-US"/>
          </a:p>
        </p:txBody>
      </p:sp>
    </p:spTree>
    <p:extLst>
      <p:ext uri="{BB962C8B-B14F-4D97-AF65-F5344CB8AC3E}">
        <p14:creationId xmlns:p14="http://schemas.microsoft.com/office/powerpoint/2010/main" val="349241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It provides our clients with an alternate way to find you/searchable </a:t>
            </a:r>
          </a:p>
          <a:p>
            <a:pPr marL="742950" marR="0" lvl="1" indent="-285750" algn="l" defTabSz="914400" rtl="0" eaLnBrk="1" fontAlgn="auto" latinLnBrk="0" hangingPunct="1">
              <a:lnSpc>
                <a:spcPct val="115000"/>
              </a:lnSpc>
              <a:spcBef>
                <a:spcPts val="0"/>
              </a:spcBef>
              <a:spcAft>
                <a:spcPts val="0"/>
              </a:spcAft>
              <a:buClrTx/>
              <a:buSzTx/>
              <a:buFont typeface="+mj-lt"/>
              <a:buAutoNum type="alphaLcPeriod"/>
              <a:tabLst/>
              <a:defRPr/>
            </a:pPr>
            <a:r>
              <a:rPr lang="en-US" sz="1200" dirty="0" smtClean="0">
                <a:effectLst/>
                <a:latin typeface="+mn-lt"/>
                <a:ea typeface="Calibri"/>
                <a:cs typeface="Times New Roman"/>
              </a:rPr>
              <a:t>Legitimizes your business/ Gives you a professional presence </a:t>
            </a:r>
          </a:p>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Provides a platform that allows your organization to tell its story.</a:t>
            </a:r>
          </a:p>
          <a:p>
            <a:pPr marL="742950" marR="0" lvl="1" indent="-285750">
              <a:lnSpc>
                <a:spcPct val="115000"/>
              </a:lnSpc>
              <a:spcBef>
                <a:spcPts val="0"/>
              </a:spcBef>
              <a:spcAft>
                <a:spcPts val="1000"/>
              </a:spcAft>
              <a:buFont typeface="+mj-lt"/>
              <a:buAutoNum type="alphaLcPeriod"/>
            </a:pPr>
            <a:r>
              <a:rPr lang="en-US" sz="1200" dirty="0" smtClean="0">
                <a:effectLst/>
                <a:latin typeface="+mn-lt"/>
                <a:ea typeface="Calibri"/>
                <a:cs typeface="Times New Roman"/>
              </a:rPr>
              <a:t>Reinforces branding</a:t>
            </a:r>
          </a:p>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3</a:t>
            </a:fld>
            <a:endParaRPr lang="en-US"/>
          </a:p>
        </p:txBody>
      </p:sp>
    </p:spTree>
    <p:extLst>
      <p:ext uri="{BB962C8B-B14F-4D97-AF65-F5344CB8AC3E}">
        <p14:creationId xmlns:p14="http://schemas.microsoft.com/office/powerpoint/2010/main" val="16357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mj-lt"/>
              <a:buNone/>
            </a:pPr>
            <a:r>
              <a:rPr lang="en-US" sz="1200" dirty="0" smtClean="0">
                <a:effectLst/>
                <a:latin typeface="+mn-lt"/>
                <a:ea typeface="Calibri"/>
                <a:cs typeface="Times New Roman"/>
              </a:rPr>
              <a:t>What kind of camera are you using?</a:t>
            </a: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Smartphone or tablet?</a:t>
            </a:r>
          </a:p>
          <a:p>
            <a:pPr marL="914400" marR="0" lvl="2" indent="0">
              <a:lnSpc>
                <a:spcPct val="115000"/>
              </a:lnSpc>
              <a:spcBef>
                <a:spcPts val="0"/>
              </a:spcBef>
              <a:spcAft>
                <a:spcPts val="0"/>
              </a:spcAft>
              <a:buFont typeface="+mj-lt"/>
              <a:buNone/>
            </a:pPr>
            <a:endParaRPr lang="en-US" sz="1200" dirty="0" smtClean="0">
              <a:effectLst/>
              <a:latin typeface="+mn-lt"/>
              <a:ea typeface="Calibri"/>
              <a:cs typeface="Times New Roman"/>
            </a:endParaRPr>
          </a:p>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Megapixels matter! </a:t>
            </a:r>
          </a:p>
          <a:p>
            <a:pPr marL="1143000" marR="0" lvl="2" indent="-228600">
              <a:lnSpc>
                <a:spcPct val="115000"/>
              </a:lnSpc>
              <a:spcBef>
                <a:spcPts val="0"/>
              </a:spcBef>
              <a:spcAft>
                <a:spcPts val="0"/>
              </a:spcAft>
              <a:buFont typeface="+mj-lt"/>
              <a:buAutoNum type="romanLcPeriod"/>
            </a:pPr>
            <a:r>
              <a:rPr lang="en-US" sz="1200" dirty="0" smtClean="0">
                <a:effectLst/>
                <a:latin typeface="+mn-lt"/>
                <a:ea typeface="Calibri"/>
                <a:cs typeface="Times New Roman"/>
              </a:rPr>
              <a:t>A lack of resolution is the most common problem we see. Pixels are small squares that are put together like pieces of a puzzle to create your photographs. A megapixel is 1 million pixels. That means that the more megapixels you have, the more you can “blow up” the photo before it starts to distort. Make sure your camera is set to the highest resolution. This is probably located in your camera settings.</a:t>
            </a:r>
          </a:p>
          <a:p>
            <a:pPr marL="914400" marR="0" lvl="2" indent="0">
              <a:lnSpc>
                <a:spcPct val="115000"/>
              </a:lnSpc>
              <a:spcBef>
                <a:spcPts val="0"/>
              </a:spcBef>
              <a:spcAft>
                <a:spcPts val="0"/>
              </a:spcAft>
              <a:buFont typeface="+mj-lt"/>
              <a:buNone/>
            </a:pPr>
            <a:endParaRPr lang="en-US" sz="1200" dirty="0" smtClean="0">
              <a:effectLst/>
              <a:latin typeface="+mn-lt"/>
              <a:ea typeface="Calibri"/>
              <a:cs typeface="Times New Roman"/>
            </a:endParaRPr>
          </a:p>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ZOOM – don’t use it. It will only cause your</a:t>
            </a:r>
            <a:r>
              <a:rPr lang="en-US" sz="1200" baseline="0" dirty="0" smtClean="0">
                <a:effectLst/>
                <a:latin typeface="+mn-lt"/>
                <a:ea typeface="Calibri"/>
                <a:cs typeface="Times New Roman"/>
              </a:rPr>
              <a:t> resolution to decrease. Consider getting up</a:t>
            </a:r>
          </a:p>
          <a:p>
            <a:pPr marL="742950" marR="0" lvl="1" indent="-285750">
              <a:lnSpc>
                <a:spcPct val="115000"/>
              </a:lnSpc>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Clean the lens! No one wants a blurry photo of a Trustee.</a:t>
            </a:r>
          </a:p>
          <a:p>
            <a:pPr marL="742950" marR="0" lvl="1" indent="-285750">
              <a:lnSpc>
                <a:spcPct val="115000"/>
              </a:lnSpc>
              <a:spcBef>
                <a:spcPts val="0"/>
              </a:spcBef>
              <a:spcAft>
                <a:spcPts val="0"/>
              </a:spcAft>
              <a:buFont typeface="+mj-lt"/>
              <a:buAutoNum type="alphaLcPeriod"/>
            </a:pPr>
            <a:endParaRPr lang="en-US" sz="1200" dirty="0" smtClean="0">
              <a:effectLst/>
              <a:latin typeface="+mn-lt"/>
              <a:ea typeface="Calibri"/>
              <a:cs typeface="Times New Roman"/>
            </a:endParaRPr>
          </a:p>
          <a:p>
            <a:pPr marL="742950" marR="0" lvl="1"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Turn on the grid (if you have one)</a:t>
            </a:r>
          </a:p>
          <a:p>
            <a:pPr marL="1200150" marR="0" lvl="2" indent="-285750">
              <a:lnSpc>
                <a:spcPct val="115000"/>
              </a:lnSpc>
              <a:spcBef>
                <a:spcPts val="0"/>
              </a:spcBef>
              <a:spcAft>
                <a:spcPts val="0"/>
              </a:spcAft>
              <a:buFont typeface="+mj-lt"/>
              <a:buAutoNum type="alphaLcPeriod"/>
            </a:pPr>
            <a:r>
              <a:rPr lang="en-US" sz="1200" dirty="0" smtClean="0">
                <a:effectLst/>
                <a:latin typeface="+mn-lt"/>
                <a:ea typeface="Calibri"/>
                <a:cs typeface="Times New Roman"/>
              </a:rPr>
              <a:t>Take a moment to assist anyone with finding</a:t>
            </a:r>
            <a:r>
              <a:rPr lang="en-US" sz="1200" baseline="0" dirty="0" smtClean="0">
                <a:effectLst/>
                <a:latin typeface="+mn-lt"/>
                <a:ea typeface="Calibri"/>
                <a:cs typeface="Times New Roman"/>
              </a:rPr>
              <a:t> this possible setting</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4</a:t>
            </a:fld>
            <a:endParaRPr lang="en-US"/>
          </a:p>
        </p:txBody>
      </p:sp>
    </p:spTree>
    <p:extLst>
      <p:ext uri="{BB962C8B-B14F-4D97-AF65-F5344CB8AC3E}">
        <p14:creationId xmlns:p14="http://schemas.microsoft.com/office/powerpoint/2010/main" val="323062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5</a:t>
            </a:fld>
            <a:endParaRPr lang="en-US"/>
          </a:p>
        </p:txBody>
      </p:sp>
    </p:spTree>
    <p:extLst>
      <p:ext uri="{BB962C8B-B14F-4D97-AF65-F5344CB8AC3E}">
        <p14:creationId xmlns:p14="http://schemas.microsoft.com/office/powerpoint/2010/main" val="163573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6</a:t>
            </a:fld>
            <a:endParaRPr lang="en-US"/>
          </a:p>
        </p:txBody>
      </p:sp>
    </p:spTree>
    <p:extLst>
      <p:ext uri="{BB962C8B-B14F-4D97-AF65-F5344CB8AC3E}">
        <p14:creationId xmlns:p14="http://schemas.microsoft.com/office/powerpoint/2010/main" val="163573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mj-lt"/>
              <a:buNone/>
            </a:pPr>
            <a:endParaRPr lang="en-US" sz="12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E1DB8098-7C6C-4121-9A47-27622E1F2BC9}" type="slidenum">
              <a:rPr lang="en-US" smtClean="0"/>
              <a:t>7</a:t>
            </a:fld>
            <a:endParaRPr lang="en-US"/>
          </a:p>
        </p:txBody>
      </p:sp>
    </p:spTree>
    <p:extLst>
      <p:ext uri="{BB962C8B-B14F-4D97-AF65-F5344CB8AC3E}">
        <p14:creationId xmlns:p14="http://schemas.microsoft.com/office/powerpoint/2010/main" val="323062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8</a:t>
            </a:fld>
            <a:endParaRPr lang="en-US"/>
          </a:p>
        </p:txBody>
      </p:sp>
    </p:spTree>
    <p:extLst>
      <p:ext uri="{BB962C8B-B14F-4D97-AF65-F5344CB8AC3E}">
        <p14:creationId xmlns:p14="http://schemas.microsoft.com/office/powerpoint/2010/main" val="323062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8038" cy="3465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B8098-7C6C-4121-9A47-27622E1F2BC9}" type="slidenum">
              <a:rPr lang="en-US" smtClean="0"/>
              <a:t>9</a:t>
            </a:fld>
            <a:endParaRPr lang="en-US"/>
          </a:p>
        </p:txBody>
      </p:sp>
    </p:spTree>
    <p:extLst>
      <p:ext uri="{BB962C8B-B14F-4D97-AF65-F5344CB8AC3E}">
        <p14:creationId xmlns:p14="http://schemas.microsoft.com/office/powerpoint/2010/main" val="323062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60B57F-9FB0-46C0-A7FD-4C841AD3D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80151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0B57F-9FB0-46C0-A7FD-4C841AD3D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130159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0B57F-9FB0-46C0-A7FD-4C841AD3D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178304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60B57F-9FB0-46C0-A7FD-4C841AD3D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257415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60B57F-9FB0-46C0-A7FD-4C841AD3DE1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358300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60B57F-9FB0-46C0-A7FD-4C841AD3D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227388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60B57F-9FB0-46C0-A7FD-4C841AD3DE1D}"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247366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60B57F-9FB0-46C0-A7FD-4C841AD3DE1D}"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133406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0B57F-9FB0-46C0-A7FD-4C841AD3DE1D}"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350365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0B57F-9FB0-46C0-A7FD-4C841AD3D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37182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0B57F-9FB0-46C0-A7FD-4C841AD3DE1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62867-A69D-493E-AFA7-CC4576D3AC33}" type="slidenum">
              <a:rPr lang="en-US" smtClean="0"/>
              <a:t>‹#›</a:t>
            </a:fld>
            <a:endParaRPr lang="en-US"/>
          </a:p>
        </p:txBody>
      </p:sp>
    </p:spTree>
    <p:extLst>
      <p:ext uri="{BB962C8B-B14F-4D97-AF65-F5344CB8AC3E}">
        <p14:creationId xmlns:p14="http://schemas.microsoft.com/office/powerpoint/2010/main" val="168530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0B57F-9FB0-46C0-A7FD-4C841AD3DE1D}" type="datetimeFigureOut">
              <a:rPr lang="en-US" smtClean="0"/>
              <a:t>10/19/2017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62867-A69D-493E-AFA7-CC4576D3AC33}" type="slidenum">
              <a:rPr lang="en-US" smtClean="0"/>
              <a:t>‹#›</a:t>
            </a:fld>
            <a:endParaRPr lang="en-US"/>
          </a:p>
        </p:txBody>
      </p:sp>
    </p:spTree>
    <p:extLst>
      <p:ext uri="{BB962C8B-B14F-4D97-AF65-F5344CB8AC3E}">
        <p14:creationId xmlns:p14="http://schemas.microsoft.com/office/powerpoint/2010/main" val="231120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facebook.com/jonrstahl/videos/101547984175417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a:stretch/>
        </p:blipFill>
        <p:spPr bwMode="auto">
          <a:xfrm>
            <a:off x="-5366" y="0"/>
            <a:ext cx="9144000" cy="690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61334" y="2133600"/>
            <a:ext cx="8610600" cy="1470025"/>
          </a:xfrm>
        </p:spPr>
        <p:txBody>
          <a:bodyPr>
            <a:normAutofit/>
          </a:bodyPr>
          <a:lstStyle/>
          <a:p>
            <a:r>
              <a:rPr lang="en-US" sz="4000" b="1" dirty="0" smtClean="0"/>
              <a:t>Posting on social media is not a strategy</a:t>
            </a:r>
            <a:endParaRPr lang="en-US" sz="4000" b="1" dirty="0"/>
          </a:p>
        </p:txBody>
      </p:sp>
      <p:sp>
        <p:nvSpPr>
          <p:cNvPr id="3" name="Subtitle 2"/>
          <p:cNvSpPr>
            <a:spLocks noGrp="1"/>
          </p:cNvSpPr>
          <p:nvPr>
            <p:ph type="subTitle" idx="1"/>
          </p:nvPr>
        </p:nvSpPr>
        <p:spPr>
          <a:xfrm>
            <a:off x="413734" y="3203574"/>
            <a:ext cx="8305800" cy="1752600"/>
          </a:xfrm>
        </p:spPr>
        <p:txBody>
          <a:bodyPr>
            <a:normAutofit/>
          </a:bodyPr>
          <a:lstStyle/>
          <a:p>
            <a:r>
              <a:rPr lang="en-US" sz="2800" dirty="0" smtClean="0">
                <a:solidFill>
                  <a:schemeClr val="tx1">
                    <a:lumMod val="75000"/>
                    <a:lumOff val="25000"/>
                  </a:schemeClr>
                </a:solidFill>
              </a:rPr>
              <a:t>Developing your integrated communications plan</a:t>
            </a:r>
          </a:p>
        </p:txBody>
      </p:sp>
    </p:spTree>
    <p:extLst>
      <p:ext uri="{BB962C8B-B14F-4D97-AF65-F5344CB8AC3E}">
        <p14:creationId xmlns:p14="http://schemas.microsoft.com/office/powerpoint/2010/main" val="1113561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Talking through your plan</a:t>
            </a:r>
            <a:endParaRPr lang="en-US" b="1" dirty="0"/>
          </a:p>
        </p:txBody>
      </p:sp>
      <p:sp>
        <p:nvSpPr>
          <p:cNvPr id="3" name="Content Placeholder 2"/>
          <p:cNvSpPr>
            <a:spLocks noGrp="1"/>
          </p:cNvSpPr>
          <p:nvPr>
            <p:ph idx="1"/>
          </p:nvPr>
        </p:nvSpPr>
        <p:spPr/>
        <p:txBody>
          <a:bodyPr/>
          <a:lstStyle/>
          <a:p>
            <a:endParaRPr lang="en-US" dirty="0" smtClean="0"/>
          </a:p>
          <a:p>
            <a:r>
              <a:rPr lang="en-US" dirty="0" smtClean="0"/>
              <a:t>Day by day</a:t>
            </a:r>
          </a:p>
          <a:p>
            <a:r>
              <a:rPr lang="en-US" dirty="0" smtClean="0"/>
              <a:t>Week by week</a:t>
            </a:r>
          </a:p>
          <a:p>
            <a:r>
              <a:rPr lang="en-US" dirty="0" smtClean="0"/>
              <a:t>Month by month</a:t>
            </a:r>
          </a:p>
          <a:p>
            <a:pPr marL="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9036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676400"/>
            <a:ext cx="5481523" cy="3657600"/>
          </a:xfrm>
          <a:prstGeom prst="rect">
            <a:avLst/>
          </a:prstGeom>
        </p:spPr>
      </p:pic>
    </p:spTree>
    <p:extLst>
      <p:ext uri="{BB962C8B-B14F-4D97-AF65-F5344CB8AC3E}">
        <p14:creationId xmlns:p14="http://schemas.microsoft.com/office/powerpoint/2010/main" val="380711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21465"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a:bodyPr>
          <a:lstStyle/>
          <a:p>
            <a:pPr algn="ctr"/>
            <a:r>
              <a:rPr lang="en-US" b="1" dirty="0" smtClean="0">
                <a:hlinkClick r:id="rId4"/>
              </a:rPr>
              <a:t>A bulldog named Lefty</a:t>
            </a:r>
            <a:endParaRPr lang="en-US" b="1" dirty="0"/>
          </a:p>
        </p:txBody>
      </p:sp>
      <p:pic>
        <p:nvPicPr>
          <p:cNvPr id="8" name="Picture Placeholder 7"/>
          <p:cNvPicPr>
            <a:picLocks noGrp="1" noChangeAspect="1"/>
          </p:cNvPicPr>
          <p:nvPr>
            <p:ph idx="1"/>
          </p:nvPr>
        </p:nvPicPr>
        <p:blipFill rotWithShape="1">
          <a:blip r:embed="rId5">
            <a:extLst>
              <a:ext uri="{28A0092B-C50C-407E-A947-70E740481C1C}">
                <a14:useLocalDpi xmlns:a14="http://schemas.microsoft.com/office/drawing/2010/main" val="0"/>
              </a:ext>
            </a:extLst>
          </a:blip>
          <a:stretch/>
        </p:blipFill>
        <p:spPr>
          <a:xfrm>
            <a:off x="1390205" y="1634020"/>
            <a:ext cx="6363589" cy="4458323"/>
          </a:xfrm>
        </p:spPr>
      </p:pic>
      <p:sp>
        <p:nvSpPr>
          <p:cNvPr id="7" name="Text Placeholder 6"/>
          <p:cNvSpPr>
            <a:spLocks noGrp="1"/>
          </p:cNvSpPr>
          <p:nvPr>
            <p:ph type="body" sz="half" idx="4294967295"/>
          </p:nvPr>
        </p:nvSpPr>
        <p:spPr>
          <a:xfrm>
            <a:off x="0" y="5367338"/>
            <a:ext cx="5486400" cy="804862"/>
          </a:xfrm>
        </p:spPr>
        <p:txBody>
          <a:bodyPr/>
          <a:lstStyle/>
          <a:p>
            <a:r>
              <a:rPr lang="en-US" dirty="0" smtClean="0"/>
              <a:t> </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352420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Engagement – meet strategy</a:t>
            </a:r>
            <a:endParaRPr lang="en-US" b="1" dirty="0"/>
          </a:p>
        </p:txBody>
      </p:sp>
      <p:sp>
        <p:nvSpPr>
          <p:cNvPr id="3" name="Content Placeholder 2"/>
          <p:cNvSpPr>
            <a:spLocks noGrp="1"/>
          </p:cNvSpPr>
          <p:nvPr>
            <p:ph idx="1"/>
          </p:nvPr>
        </p:nvSpPr>
        <p:spPr/>
        <p:txBody>
          <a:bodyPr>
            <a:normAutofit/>
          </a:bodyPr>
          <a:lstStyle/>
          <a:p>
            <a:r>
              <a:rPr lang="en-US" sz="3600" dirty="0" smtClean="0"/>
              <a:t>Tell </a:t>
            </a:r>
            <a:r>
              <a:rPr lang="en-US" sz="3600" dirty="0"/>
              <a:t>stories</a:t>
            </a:r>
          </a:p>
          <a:p>
            <a:r>
              <a:rPr lang="en-US" sz="3600" dirty="0" smtClean="0"/>
              <a:t>Match </a:t>
            </a:r>
            <a:r>
              <a:rPr lang="en-US" sz="3600" dirty="0" smtClean="0"/>
              <a:t>method to audience</a:t>
            </a:r>
          </a:p>
          <a:p>
            <a:r>
              <a:rPr lang="en-US" sz="3600" dirty="0" smtClean="0"/>
              <a:t>Be consistent </a:t>
            </a:r>
            <a:r>
              <a:rPr lang="en-US" sz="3600" dirty="0" smtClean="0"/>
              <a:t>and </a:t>
            </a:r>
            <a:r>
              <a:rPr lang="en-US" sz="3600" dirty="0" smtClean="0"/>
              <a:t>clear  </a:t>
            </a:r>
            <a:endParaRPr lang="en-US" sz="3600" dirty="0"/>
          </a:p>
          <a:p>
            <a:r>
              <a:rPr lang="en-US" sz="3600" dirty="0" smtClean="0"/>
              <a:t>Set </a:t>
            </a:r>
            <a:r>
              <a:rPr lang="en-US" sz="3600" dirty="0" smtClean="0"/>
              <a:t>goals </a:t>
            </a:r>
            <a:endParaRPr lang="en-US" sz="3600" dirty="0"/>
          </a:p>
          <a:p>
            <a:r>
              <a:rPr lang="en-US" sz="3600" dirty="0" smtClean="0"/>
              <a:t>Develop </a:t>
            </a:r>
            <a:r>
              <a:rPr lang="en-US" sz="3600" dirty="0" smtClean="0"/>
              <a:t>action plans</a:t>
            </a:r>
            <a:endParaRPr lang="en-US" sz="3600" dirty="0"/>
          </a:p>
          <a:p>
            <a:pPr marL="0" indent="0" algn="ctr">
              <a:buNone/>
            </a:pPr>
            <a:endParaRPr lang="en-US" sz="40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2439060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marL="0" indent="0"/>
            <a:r>
              <a:rPr lang="en-US" dirty="0" smtClean="0"/>
              <a:t>Tell </a:t>
            </a:r>
            <a:r>
              <a:rPr lang="en-US" dirty="0" smtClean="0"/>
              <a:t>a story</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87440"/>
            <a:ext cx="2209800" cy="44196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453" t="7151" r="1453" b="20360"/>
          <a:stretch/>
        </p:blipFill>
        <p:spPr>
          <a:xfrm>
            <a:off x="2646759" y="1437175"/>
            <a:ext cx="3850481" cy="4971245"/>
          </a:xfrm>
          <a:prstGeom prst="rect">
            <a:avLst/>
          </a:prstGeom>
        </p:spPr>
      </p:pic>
    </p:spTree>
    <p:extLst>
      <p:ext uri="{BB962C8B-B14F-4D97-AF65-F5344CB8AC3E}">
        <p14:creationId xmlns:p14="http://schemas.microsoft.com/office/powerpoint/2010/main" val="4072755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Understand your </a:t>
            </a:r>
            <a:r>
              <a:rPr lang="en-US" b="1" dirty="0" smtClean="0"/>
              <a:t>audience</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9" t="-329" r="39" b="63146"/>
          <a:stretch/>
        </p:blipFill>
        <p:spPr>
          <a:xfrm>
            <a:off x="506156" y="1676398"/>
            <a:ext cx="8131687" cy="3733801"/>
          </a:xfrm>
          <a:prstGeom prst="rect">
            <a:avLst/>
          </a:prstGeom>
        </p:spPr>
      </p:pic>
    </p:spTree>
    <p:extLst>
      <p:ext uri="{BB962C8B-B14F-4D97-AF65-F5344CB8AC3E}">
        <p14:creationId xmlns:p14="http://schemas.microsoft.com/office/powerpoint/2010/main" val="1927722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Age isn’t just a number</a:t>
            </a:r>
            <a:endParaRPr lang="en-US" b="1" dirty="0"/>
          </a:p>
        </p:txBody>
      </p:sp>
      <p:sp>
        <p:nvSpPr>
          <p:cNvPr id="3" name="Content Placeholder 2"/>
          <p:cNvSpPr>
            <a:spLocks noGrp="1"/>
          </p:cNvSpPr>
          <p:nvPr>
            <p:ph idx="1"/>
          </p:nvPr>
        </p:nvSpPr>
        <p:spPr>
          <a:xfrm>
            <a:off x="228600" y="1828800"/>
            <a:ext cx="8763000" cy="4297364"/>
          </a:xfrm>
        </p:spPr>
        <p:txBody>
          <a:bodyPr>
            <a:normAutofit/>
          </a:bodyPr>
          <a:lstStyle/>
          <a:p>
            <a:pPr marL="0" indent="0" algn="ctr">
              <a:buNone/>
            </a:pPr>
            <a:r>
              <a:rPr lang="en-US" b="1" dirty="0"/>
              <a:t>Different generations </a:t>
            </a:r>
            <a:r>
              <a:rPr lang="en-US" b="1" dirty="0" smtClean="0"/>
              <a:t>= different </a:t>
            </a:r>
            <a:r>
              <a:rPr lang="en-US" b="1" dirty="0"/>
              <a:t>communications</a:t>
            </a:r>
            <a:endParaRPr lang="en-US" dirty="0" smtClean="0"/>
          </a:p>
          <a:p>
            <a:pPr marL="0" indent="0" algn="ctr">
              <a:buNone/>
            </a:pPr>
            <a:r>
              <a:rPr lang="en-US" dirty="0" smtClean="0"/>
              <a:t>Greatest </a:t>
            </a:r>
            <a:r>
              <a:rPr lang="en-US" dirty="0" smtClean="0"/>
              <a:t>generation - </a:t>
            </a:r>
            <a:r>
              <a:rPr lang="en-US" dirty="0" smtClean="0"/>
              <a:t>1890-1927</a:t>
            </a:r>
            <a:endParaRPr lang="en-US" dirty="0" smtClean="0"/>
          </a:p>
          <a:p>
            <a:pPr marL="0" indent="0" algn="ctr">
              <a:buNone/>
            </a:pPr>
            <a:r>
              <a:rPr lang="en-US" dirty="0" smtClean="0"/>
              <a:t>Silent generation - 1928-1945</a:t>
            </a:r>
          </a:p>
          <a:p>
            <a:pPr marL="0" indent="0" algn="ctr">
              <a:buNone/>
            </a:pPr>
            <a:r>
              <a:rPr lang="en-US" dirty="0" smtClean="0"/>
              <a:t>Boomers - 1946-1964</a:t>
            </a:r>
          </a:p>
          <a:p>
            <a:pPr marL="0" indent="0" algn="ctr">
              <a:buNone/>
            </a:pPr>
            <a:r>
              <a:rPr lang="en-US" dirty="0" smtClean="0"/>
              <a:t>Gen X -1 965-1980</a:t>
            </a:r>
          </a:p>
          <a:p>
            <a:pPr marL="0" indent="0" algn="ctr">
              <a:buNone/>
            </a:pPr>
            <a:r>
              <a:rPr lang="en-US" dirty="0" smtClean="0"/>
              <a:t>Millennials - 1981-1997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15750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Keep their attention</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pic>
        <p:nvPicPr>
          <p:cNvPr id="3" name="Content Placeholder 2"/>
          <p:cNvPicPr>
            <a:picLocks noGrp="1" noChangeAspect="1"/>
          </p:cNvPicPr>
          <p:nvPr>
            <p:ph idx="1"/>
          </p:nvPr>
        </p:nvPicPr>
        <p:blipFill rotWithShape="1">
          <a:blip r:embed="rId5">
            <a:extLst>
              <a:ext uri="{28A0092B-C50C-407E-A947-70E740481C1C}">
                <a14:useLocalDpi xmlns:a14="http://schemas.microsoft.com/office/drawing/2010/main" val="0"/>
              </a:ext>
            </a:extLst>
          </a:blip>
          <a:srcRect l="3120" t="18782" r="3709" b="29043"/>
          <a:stretch/>
        </p:blipFill>
        <p:spPr>
          <a:xfrm>
            <a:off x="1828800" y="1949017"/>
            <a:ext cx="5285648" cy="2959963"/>
          </a:xfrm>
        </p:spPr>
      </p:pic>
    </p:spTree>
    <p:extLst>
      <p:ext uri="{BB962C8B-B14F-4D97-AF65-F5344CB8AC3E}">
        <p14:creationId xmlns:p14="http://schemas.microsoft.com/office/powerpoint/2010/main" val="2167578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Decide your goals</a:t>
            </a:r>
            <a:endParaRPr lang="en-US" b="1" dirty="0"/>
          </a:p>
        </p:txBody>
      </p:sp>
      <p:sp>
        <p:nvSpPr>
          <p:cNvPr id="3" name="Content Placeholder 2"/>
          <p:cNvSpPr>
            <a:spLocks noGrp="1"/>
          </p:cNvSpPr>
          <p:nvPr>
            <p:ph idx="1"/>
          </p:nvPr>
        </p:nvSpPr>
        <p:spPr/>
        <p:txBody>
          <a:bodyPr/>
          <a:lstStyle/>
          <a:p>
            <a:r>
              <a:rPr lang="en-US" dirty="0" smtClean="0"/>
              <a:t>General awareness </a:t>
            </a:r>
          </a:p>
          <a:p>
            <a:r>
              <a:rPr lang="en-US" dirty="0" smtClean="0"/>
              <a:t>Promote new service or program</a:t>
            </a:r>
          </a:p>
          <a:p>
            <a:r>
              <a:rPr lang="en-US" dirty="0" smtClean="0"/>
              <a:t>Build volunteer base</a:t>
            </a:r>
          </a:p>
          <a:p>
            <a:r>
              <a:rPr lang="en-US" dirty="0" smtClean="0"/>
              <a:t>Raise $$$$</a:t>
            </a:r>
          </a:p>
          <a:p>
            <a:endParaRPr lang="en-US" dirty="0" smtClean="0"/>
          </a:p>
          <a:p>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170125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2" r="3447" b="28689"/>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smtClean="0"/>
              <a:t>Build timeline/action plan</a:t>
            </a:r>
            <a:endParaRPr lang="en-US" b="1" dirty="0"/>
          </a:p>
        </p:txBody>
      </p:sp>
      <p:sp>
        <p:nvSpPr>
          <p:cNvPr id="3" name="Content Placeholder 2"/>
          <p:cNvSpPr>
            <a:spLocks noGrp="1"/>
          </p:cNvSpPr>
          <p:nvPr>
            <p:ph idx="1"/>
          </p:nvPr>
        </p:nvSpPr>
        <p:spPr/>
        <p:txBody>
          <a:bodyPr/>
          <a:lstStyle/>
          <a:p>
            <a:r>
              <a:rPr lang="en-US" dirty="0" smtClean="0"/>
              <a:t>Who </a:t>
            </a:r>
          </a:p>
          <a:p>
            <a:r>
              <a:rPr lang="en-US" dirty="0" smtClean="0"/>
              <a:t>What and where </a:t>
            </a:r>
          </a:p>
          <a:p>
            <a:r>
              <a:rPr lang="en-US" dirty="0" smtClean="0"/>
              <a:t>When</a:t>
            </a:r>
          </a:p>
          <a:p>
            <a:r>
              <a:rPr lang="en-US" dirty="0" smtClean="0"/>
              <a:t>Why </a:t>
            </a:r>
          </a:p>
          <a:p>
            <a:endParaRPr lang="en-US" dirty="0" smtClean="0"/>
          </a:p>
          <a:p>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141720"/>
            <a:ext cx="2209800" cy="441960"/>
          </a:xfrm>
          <a:prstGeom prst="rect">
            <a:avLst/>
          </a:prstGeom>
        </p:spPr>
      </p:pic>
    </p:spTree>
    <p:extLst>
      <p:ext uri="{BB962C8B-B14F-4D97-AF65-F5344CB8AC3E}">
        <p14:creationId xmlns:p14="http://schemas.microsoft.com/office/powerpoint/2010/main" val="6840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6411</TotalTime>
  <Words>353</Words>
  <Application>Microsoft Office PowerPoint</Application>
  <PresentationFormat>On-screen Show (4:3)</PresentationFormat>
  <Paragraphs>90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Posting on social media is not a strategy</vt:lpstr>
      <vt:lpstr>A bulldog named Lefty</vt:lpstr>
      <vt:lpstr>Engagement – meet strategy</vt:lpstr>
      <vt:lpstr>Tell a story</vt:lpstr>
      <vt:lpstr>Understand your audience</vt:lpstr>
      <vt:lpstr>Age isn’t just a number</vt:lpstr>
      <vt:lpstr>Keep their attention</vt:lpstr>
      <vt:lpstr>Decide your goals</vt:lpstr>
      <vt:lpstr>Build timeline/action plan</vt:lpstr>
      <vt:lpstr>Talking through your plan</vt:lpstr>
      <vt:lpstr>Questions?</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your name and  what do you do?</dc:title>
  <dc:creator>Sara Lundenberger</dc:creator>
  <cp:lastModifiedBy>Amy Wong</cp:lastModifiedBy>
  <cp:revision>150</cp:revision>
  <cp:lastPrinted>2017-05-01T12:56:09Z</cp:lastPrinted>
  <dcterms:created xsi:type="dcterms:W3CDTF">2016-03-22T18:13:46Z</dcterms:created>
  <dcterms:modified xsi:type="dcterms:W3CDTF">2017-10-20T01:38:17Z</dcterms:modified>
</cp:coreProperties>
</file>