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5" r:id="rId2"/>
    <p:sldId id="312" r:id="rId3"/>
    <p:sldId id="309" r:id="rId4"/>
    <p:sldId id="310" r:id="rId5"/>
    <p:sldId id="311" r:id="rId6"/>
    <p:sldId id="314" r:id="rId7"/>
    <p:sldId id="313" r:id="rId8"/>
    <p:sldId id="262" r:id="rId9"/>
    <p:sldId id="284" r:id="rId10"/>
    <p:sldId id="289" r:id="rId11"/>
    <p:sldId id="306" r:id="rId12"/>
    <p:sldId id="280" r:id="rId13"/>
    <p:sldId id="290" r:id="rId14"/>
    <p:sldId id="300" r:id="rId15"/>
    <p:sldId id="296" r:id="rId16"/>
    <p:sldId id="301" r:id="rId17"/>
    <p:sldId id="302" r:id="rId18"/>
    <p:sldId id="303" r:id="rId19"/>
    <p:sldId id="304" r:id="rId20"/>
    <p:sldId id="305" r:id="rId21"/>
    <p:sldId id="291" r:id="rId22"/>
    <p:sldId id="292" r:id="rId23"/>
    <p:sldId id="293" r:id="rId24"/>
    <p:sldId id="297" r:id="rId25"/>
    <p:sldId id="298" r:id="rId26"/>
    <p:sldId id="295" r:id="rId27"/>
    <p:sldId id="278" r:id="rId28"/>
    <p:sldId id="315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17146-D6D2-4EEA-BD63-32B2076AE45A}" type="doc">
      <dgm:prSet loTypeId="urn:microsoft.com/office/officeart/2005/8/layout/radial3" loCatId="relationship" qsTypeId="urn:microsoft.com/office/officeart/2005/8/quickstyle/simple1" qsCatId="simple" csTypeId="urn:microsoft.com/office/officeart/2005/8/colors/accent2_2" csCatId="accent2" phldr="1"/>
      <dgm:spPr/>
    </dgm:pt>
    <dgm:pt modelId="{7CA7249D-5E71-408B-A1A5-7B11E0F3D9EC}">
      <dgm:prSet phldrT="[Text]" custT="1"/>
      <dgm:spPr>
        <a:ln>
          <a:solidFill>
            <a:srgbClr val="666870"/>
          </a:solidFill>
        </a:ln>
      </dgm:spPr>
      <dgm:t>
        <a:bodyPr/>
        <a:lstStyle/>
        <a:p>
          <a:r>
            <a:rPr lang="en-US" sz="2400" b="1" dirty="0">
              <a:latin typeface="Gill Sans MT" pitchFamily="34" charset="0"/>
            </a:rPr>
            <a:t>Residential</a:t>
          </a:r>
          <a:r>
            <a:rPr lang="en-US" sz="2700" dirty="0">
              <a:latin typeface="Gill Sans MT" pitchFamily="34" charset="0"/>
            </a:rPr>
            <a:t/>
          </a:r>
          <a:br>
            <a:rPr lang="en-US" sz="2700" dirty="0">
              <a:latin typeface="Gill Sans MT" pitchFamily="34" charset="0"/>
            </a:rPr>
          </a:br>
          <a:r>
            <a:rPr lang="en-US" sz="1600" dirty="0">
              <a:latin typeface="Gill Sans MT" pitchFamily="34" charset="0"/>
            </a:rPr>
            <a:t>100 individuals supported</a:t>
          </a:r>
          <a:br>
            <a:rPr lang="en-US" sz="1600" dirty="0">
              <a:latin typeface="Gill Sans MT" pitchFamily="34" charset="0"/>
            </a:rPr>
          </a:br>
          <a:r>
            <a:rPr lang="en-US" sz="1600" dirty="0">
              <a:latin typeface="Gill Sans MT" pitchFamily="34" charset="0"/>
            </a:rPr>
            <a:t>$13,850,000 approximate budget</a:t>
          </a:r>
        </a:p>
      </dgm:t>
    </dgm:pt>
    <dgm:pt modelId="{BFDFBABB-E6C9-41E5-B3AD-6A6B2CF12BDB}" type="parTrans" cxnId="{AC162E05-CE64-48D8-A940-8C67FC87BDCF}">
      <dgm:prSet/>
      <dgm:spPr/>
      <dgm:t>
        <a:bodyPr/>
        <a:lstStyle/>
        <a:p>
          <a:endParaRPr lang="en-US"/>
        </a:p>
      </dgm:t>
    </dgm:pt>
    <dgm:pt modelId="{02E40DC5-5933-46D9-BCE3-69C717E73A58}" type="sibTrans" cxnId="{AC162E05-CE64-48D8-A940-8C67FC87BDCF}">
      <dgm:prSet/>
      <dgm:spPr/>
      <dgm:t>
        <a:bodyPr/>
        <a:lstStyle/>
        <a:p>
          <a:endParaRPr lang="en-US"/>
        </a:p>
      </dgm:t>
    </dgm:pt>
    <dgm:pt modelId="{BF194330-E394-4FD1-A917-3669D1089755}">
      <dgm:prSet phldrT="[Text]"/>
      <dgm:spPr/>
      <dgm:t>
        <a:bodyPr/>
        <a:lstStyle/>
        <a:p>
          <a:endParaRPr lang="en-US" dirty="0"/>
        </a:p>
      </dgm:t>
    </dgm:pt>
    <dgm:pt modelId="{BE220071-7C95-47CD-B76C-BBBB757D0A8D}" type="parTrans" cxnId="{DB3181E6-70E9-4B7E-8EBB-5F093D82094F}">
      <dgm:prSet/>
      <dgm:spPr/>
      <dgm:t>
        <a:bodyPr/>
        <a:lstStyle/>
        <a:p>
          <a:endParaRPr lang="en-US"/>
        </a:p>
      </dgm:t>
    </dgm:pt>
    <dgm:pt modelId="{0DBDD67D-56CE-47A7-9C32-7CC1DE64A6C2}" type="sibTrans" cxnId="{DB3181E6-70E9-4B7E-8EBB-5F093D82094F}">
      <dgm:prSet/>
      <dgm:spPr/>
      <dgm:t>
        <a:bodyPr/>
        <a:lstStyle/>
        <a:p>
          <a:endParaRPr lang="en-US"/>
        </a:p>
      </dgm:t>
    </dgm:pt>
    <dgm:pt modelId="{B485E6F6-A387-4605-A65D-DDF8DEC81D07}">
      <dgm:prSet phldrT="[Text]"/>
      <dgm:spPr/>
      <dgm:t>
        <a:bodyPr/>
        <a:lstStyle/>
        <a:p>
          <a:endParaRPr lang="en-US" dirty="0"/>
        </a:p>
      </dgm:t>
    </dgm:pt>
    <dgm:pt modelId="{B36058AF-2155-4D3F-BE2A-57EC17E15581}" type="parTrans" cxnId="{BB4D439B-DBBA-4E61-A998-51933E0FF21D}">
      <dgm:prSet/>
      <dgm:spPr/>
      <dgm:t>
        <a:bodyPr/>
        <a:lstStyle/>
        <a:p>
          <a:endParaRPr lang="en-US"/>
        </a:p>
      </dgm:t>
    </dgm:pt>
    <dgm:pt modelId="{DEEC0B36-C327-4861-9264-64256BF5523E}" type="sibTrans" cxnId="{BB4D439B-DBBA-4E61-A998-51933E0FF21D}">
      <dgm:prSet/>
      <dgm:spPr/>
      <dgm:t>
        <a:bodyPr/>
        <a:lstStyle/>
        <a:p>
          <a:endParaRPr lang="en-US"/>
        </a:p>
      </dgm:t>
    </dgm:pt>
    <dgm:pt modelId="{8F3C71B5-CE88-4B4E-98E6-2D087F1B8FCD}">
      <dgm:prSet/>
      <dgm:spPr/>
      <dgm:t>
        <a:bodyPr/>
        <a:lstStyle/>
        <a:p>
          <a:endParaRPr lang="en-US" dirty="0"/>
        </a:p>
      </dgm:t>
    </dgm:pt>
    <dgm:pt modelId="{4617D4F9-1154-46C3-9749-2CD0185C0354}" type="parTrans" cxnId="{6CFC9B0B-3DD3-4684-B707-97EE74EB8C8F}">
      <dgm:prSet/>
      <dgm:spPr/>
      <dgm:t>
        <a:bodyPr/>
        <a:lstStyle/>
        <a:p>
          <a:endParaRPr lang="en-US"/>
        </a:p>
      </dgm:t>
    </dgm:pt>
    <dgm:pt modelId="{ABD6C2D3-BB7F-4FA4-9C2D-2D3FCCB3BFA9}" type="sibTrans" cxnId="{6CFC9B0B-3DD3-4684-B707-97EE74EB8C8F}">
      <dgm:prSet/>
      <dgm:spPr/>
      <dgm:t>
        <a:bodyPr/>
        <a:lstStyle/>
        <a:p>
          <a:endParaRPr lang="en-US"/>
        </a:p>
      </dgm:t>
    </dgm:pt>
    <dgm:pt modelId="{9B8C9CDC-7D22-43AE-8D6F-1936CFAAF029}">
      <dgm:prSet phldrT="[Text]"/>
      <dgm:spPr/>
      <dgm:t>
        <a:bodyPr/>
        <a:lstStyle/>
        <a:p>
          <a:endParaRPr lang="en-US" dirty="0"/>
        </a:p>
      </dgm:t>
    </dgm:pt>
    <dgm:pt modelId="{F247F4CC-172B-4B8A-884F-3ACE4797B15A}" type="parTrans" cxnId="{13A3F74A-3916-493A-9FD7-51C10AB76F33}">
      <dgm:prSet/>
      <dgm:spPr/>
      <dgm:t>
        <a:bodyPr/>
        <a:lstStyle/>
        <a:p>
          <a:endParaRPr lang="en-US"/>
        </a:p>
      </dgm:t>
    </dgm:pt>
    <dgm:pt modelId="{99F08D71-6FC7-49CE-A4DC-CF8D04404ECE}" type="sibTrans" cxnId="{13A3F74A-3916-493A-9FD7-51C10AB76F33}">
      <dgm:prSet/>
      <dgm:spPr/>
      <dgm:t>
        <a:bodyPr/>
        <a:lstStyle/>
        <a:p>
          <a:endParaRPr lang="en-US"/>
        </a:p>
      </dgm:t>
    </dgm:pt>
    <dgm:pt modelId="{9B4B185E-39C0-4674-A80E-F8B56F54D9A7}">
      <dgm:prSet/>
      <dgm:spPr/>
      <dgm:t>
        <a:bodyPr/>
        <a:lstStyle/>
        <a:p>
          <a:endParaRPr lang="en-US" dirty="0"/>
        </a:p>
      </dgm:t>
    </dgm:pt>
    <dgm:pt modelId="{39F0E1F1-6134-4981-A532-575D7649C87F}" type="parTrans" cxnId="{8D88A854-01D6-4038-BF5F-84C5C4C35A72}">
      <dgm:prSet/>
      <dgm:spPr/>
      <dgm:t>
        <a:bodyPr/>
        <a:lstStyle/>
        <a:p>
          <a:endParaRPr lang="en-US"/>
        </a:p>
      </dgm:t>
    </dgm:pt>
    <dgm:pt modelId="{B1E34B1F-EC4A-4A5C-82BD-58045F45A61D}" type="sibTrans" cxnId="{8D88A854-01D6-4038-BF5F-84C5C4C35A72}">
      <dgm:prSet/>
      <dgm:spPr/>
      <dgm:t>
        <a:bodyPr/>
        <a:lstStyle/>
        <a:p>
          <a:endParaRPr lang="en-US"/>
        </a:p>
      </dgm:t>
    </dgm:pt>
    <dgm:pt modelId="{9B1DBADA-3CA3-4B71-BA5E-C9B034059AF2}">
      <dgm:prSet/>
      <dgm:spPr/>
      <dgm:t>
        <a:bodyPr/>
        <a:lstStyle/>
        <a:p>
          <a:endParaRPr lang="en-US" dirty="0"/>
        </a:p>
      </dgm:t>
    </dgm:pt>
    <dgm:pt modelId="{9EC1F59C-38D1-4A1B-B8DD-835EDCCD24E9}" type="parTrans" cxnId="{BF4F557A-2501-4E74-9510-2F738036ED81}">
      <dgm:prSet/>
      <dgm:spPr/>
      <dgm:t>
        <a:bodyPr/>
        <a:lstStyle/>
        <a:p>
          <a:endParaRPr lang="en-US"/>
        </a:p>
      </dgm:t>
    </dgm:pt>
    <dgm:pt modelId="{0E1A49E2-6869-400E-B572-B134834B2BE7}" type="sibTrans" cxnId="{BF4F557A-2501-4E74-9510-2F738036ED81}">
      <dgm:prSet/>
      <dgm:spPr/>
      <dgm:t>
        <a:bodyPr/>
        <a:lstStyle/>
        <a:p>
          <a:endParaRPr lang="en-US"/>
        </a:p>
      </dgm:t>
    </dgm:pt>
    <dgm:pt modelId="{29BDB80B-438F-40F0-AD41-CE94CEF08A8D}">
      <dgm:prSet/>
      <dgm:spPr/>
      <dgm:t>
        <a:bodyPr/>
        <a:lstStyle/>
        <a:p>
          <a:endParaRPr lang="en-US" dirty="0"/>
        </a:p>
      </dgm:t>
    </dgm:pt>
    <dgm:pt modelId="{9AD8A747-8D5F-4A0D-B009-3D7E6D6436D1}" type="parTrans" cxnId="{FF44AABE-B15C-4278-AF58-528BE4AB8F6E}">
      <dgm:prSet/>
      <dgm:spPr/>
      <dgm:t>
        <a:bodyPr/>
        <a:lstStyle/>
        <a:p>
          <a:endParaRPr lang="en-US"/>
        </a:p>
      </dgm:t>
    </dgm:pt>
    <dgm:pt modelId="{A0299596-47D5-4B4F-B62F-B6AE82F585DB}" type="sibTrans" cxnId="{FF44AABE-B15C-4278-AF58-528BE4AB8F6E}">
      <dgm:prSet/>
      <dgm:spPr/>
      <dgm:t>
        <a:bodyPr/>
        <a:lstStyle/>
        <a:p>
          <a:endParaRPr lang="en-US"/>
        </a:p>
      </dgm:t>
    </dgm:pt>
    <dgm:pt modelId="{917D9F45-BDB4-41FB-815E-9DBB65C892D4}">
      <dgm:prSet phldrT="[Text]" custT="1"/>
      <dgm:spPr>
        <a:ln>
          <a:solidFill>
            <a:srgbClr val="666870"/>
          </a:solidFill>
        </a:ln>
      </dgm:spPr>
      <dgm:t>
        <a:bodyPr/>
        <a:lstStyle/>
        <a:p>
          <a:r>
            <a:rPr lang="en-US" sz="2400" b="1" dirty="0">
              <a:latin typeface="Gill Sans MT" pitchFamily="34" charset="0"/>
            </a:rPr>
            <a:t>MOVE</a:t>
          </a:r>
          <a:r>
            <a:rPr lang="en-US" sz="1600" dirty="0">
              <a:latin typeface="Gill Sans MT" pitchFamily="34" charset="0"/>
            </a:rPr>
            <a:t/>
          </a:r>
          <a:br>
            <a:rPr lang="en-US" sz="1600" dirty="0">
              <a:latin typeface="Gill Sans MT" pitchFamily="34" charset="0"/>
            </a:rPr>
          </a:br>
          <a:r>
            <a:rPr lang="en-US" sz="1400" dirty="0">
              <a:latin typeface="Gill Sans MT" pitchFamily="34" charset="0"/>
            </a:rPr>
            <a:t>50 individuals served</a:t>
          </a:r>
          <a:br>
            <a:rPr lang="en-US" sz="1400" dirty="0">
              <a:latin typeface="Gill Sans MT" pitchFamily="34" charset="0"/>
            </a:rPr>
          </a:br>
          <a:r>
            <a:rPr lang="en-US" sz="1400" dirty="0">
              <a:latin typeface="Gill Sans MT" pitchFamily="34" charset="0"/>
            </a:rPr>
            <a:t>$950,000 approximate budget</a:t>
          </a:r>
          <a:endParaRPr lang="en-US" sz="1400" dirty="0"/>
        </a:p>
      </dgm:t>
    </dgm:pt>
    <dgm:pt modelId="{3E89F85E-70D6-4255-8F10-9D51A6F488A4}" type="parTrans" cxnId="{54A02D7D-6E38-4919-8000-5F4714A47886}">
      <dgm:prSet/>
      <dgm:spPr/>
      <dgm:t>
        <a:bodyPr/>
        <a:lstStyle/>
        <a:p>
          <a:endParaRPr lang="en-US"/>
        </a:p>
      </dgm:t>
    </dgm:pt>
    <dgm:pt modelId="{40EAC57C-2CB1-46F8-A131-39FFE2E87D82}" type="sibTrans" cxnId="{54A02D7D-6E38-4919-8000-5F4714A47886}">
      <dgm:prSet/>
      <dgm:spPr/>
      <dgm:t>
        <a:bodyPr/>
        <a:lstStyle/>
        <a:p>
          <a:endParaRPr lang="en-US"/>
        </a:p>
      </dgm:t>
    </dgm:pt>
    <dgm:pt modelId="{D763C280-6039-4470-879A-3F52786DF727}">
      <dgm:prSet phldrT="[Text]" custT="1"/>
      <dgm:spPr>
        <a:ln>
          <a:solidFill>
            <a:srgbClr val="666870"/>
          </a:solidFill>
        </a:ln>
      </dgm:spPr>
      <dgm:t>
        <a:bodyPr/>
        <a:lstStyle/>
        <a:p>
          <a:r>
            <a:rPr lang="en-US" sz="2400" b="1" dirty="0">
              <a:latin typeface="Gill Sans MT" pitchFamily="34" charset="0"/>
            </a:rPr>
            <a:t>Options</a:t>
          </a:r>
          <a:r>
            <a:rPr lang="en-US" sz="1500" b="1" dirty="0">
              <a:latin typeface="Gill Sans MT" pitchFamily="34" charset="0"/>
            </a:rPr>
            <a:t/>
          </a:r>
          <a:br>
            <a:rPr lang="en-US" sz="1500" b="1" dirty="0">
              <a:latin typeface="Gill Sans MT" pitchFamily="34" charset="0"/>
            </a:rPr>
          </a:br>
          <a:r>
            <a:rPr lang="en-US" sz="1500" b="0" dirty="0">
              <a:latin typeface="Gill Sans MT" pitchFamily="34" charset="0"/>
            </a:rPr>
            <a:t>Nearly 220</a:t>
          </a:r>
          <a:r>
            <a:rPr lang="en-US" sz="1600" b="0" dirty="0">
              <a:latin typeface="Gill Sans MT" pitchFamily="34" charset="0"/>
            </a:rPr>
            <a:t> </a:t>
          </a:r>
          <a:r>
            <a:rPr lang="en-US" sz="1600" dirty="0">
              <a:latin typeface="Gill Sans MT" pitchFamily="34" charset="0"/>
            </a:rPr>
            <a:t>individuals supported</a:t>
          </a:r>
          <a:br>
            <a:rPr lang="en-US" sz="1600" dirty="0">
              <a:latin typeface="Gill Sans MT" pitchFamily="34" charset="0"/>
            </a:rPr>
          </a:br>
          <a:r>
            <a:rPr lang="en-US" sz="1600" dirty="0">
              <a:latin typeface="Gill Sans MT" pitchFamily="34" charset="0"/>
            </a:rPr>
            <a:t>$4,400,000 approximate budget</a:t>
          </a:r>
          <a:endParaRPr lang="en-US" sz="1600" dirty="0"/>
        </a:p>
      </dgm:t>
    </dgm:pt>
    <dgm:pt modelId="{6B7D15CC-536E-440D-8E2E-B936E28315B2}" type="parTrans" cxnId="{83E4EEE3-5D6F-4378-BD4C-2788864E05D2}">
      <dgm:prSet/>
      <dgm:spPr/>
      <dgm:t>
        <a:bodyPr/>
        <a:lstStyle/>
        <a:p>
          <a:endParaRPr lang="en-US"/>
        </a:p>
      </dgm:t>
    </dgm:pt>
    <dgm:pt modelId="{43BD90B2-9F20-428E-A6A1-1EC8D3C67B5C}" type="sibTrans" cxnId="{83E4EEE3-5D6F-4378-BD4C-2788864E05D2}">
      <dgm:prSet/>
      <dgm:spPr/>
      <dgm:t>
        <a:bodyPr/>
        <a:lstStyle/>
        <a:p>
          <a:endParaRPr lang="en-US"/>
        </a:p>
      </dgm:t>
    </dgm:pt>
    <dgm:pt modelId="{FB396358-5448-48E4-BD77-329CC29DFC71}">
      <dgm:prSet phldrT="[Text]" custT="1"/>
      <dgm:spPr>
        <a:ln>
          <a:solidFill>
            <a:srgbClr val="666870"/>
          </a:solidFill>
        </a:ln>
      </dgm:spPr>
      <dgm:t>
        <a:bodyPr/>
        <a:lstStyle/>
        <a:p>
          <a:r>
            <a:rPr lang="en-US" sz="2400" b="1" dirty="0">
              <a:latin typeface="Gill Sans MT" pitchFamily="34" charset="0"/>
            </a:rPr>
            <a:t>Life Sharing </a:t>
          </a:r>
          <a:r>
            <a:rPr lang="en-US" sz="2400" dirty="0">
              <a:latin typeface="Gill Sans MT" pitchFamily="34" charset="0"/>
            </a:rPr>
            <a:t/>
          </a:r>
          <a:br>
            <a:rPr lang="en-US" sz="2400" dirty="0">
              <a:latin typeface="Gill Sans MT" pitchFamily="34" charset="0"/>
            </a:rPr>
          </a:br>
          <a:r>
            <a:rPr lang="en-US" sz="1600" dirty="0">
              <a:latin typeface="Gill Sans MT" pitchFamily="34" charset="0"/>
            </a:rPr>
            <a:t>25 (+)individuals supported </a:t>
          </a:r>
          <a:br>
            <a:rPr lang="en-US" sz="1600" dirty="0">
              <a:latin typeface="Gill Sans MT" pitchFamily="34" charset="0"/>
            </a:rPr>
          </a:br>
          <a:r>
            <a:rPr lang="en-US" sz="1600" dirty="0">
              <a:latin typeface="Gill Sans MT" pitchFamily="34" charset="0"/>
            </a:rPr>
            <a:t>$1,200,000 approximate budget</a:t>
          </a:r>
        </a:p>
      </dgm:t>
    </dgm:pt>
    <dgm:pt modelId="{6CCD8B51-C345-4A39-A2A4-C76F0A87A2B4}" type="parTrans" cxnId="{0E7D5936-4A10-4462-B633-9D77972798BA}">
      <dgm:prSet/>
      <dgm:spPr/>
      <dgm:t>
        <a:bodyPr/>
        <a:lstStyle/>
        <a:p>
          <a:endParaRPr lang="en-US"/>
        </a:p>
      </dgm:t>
    </dgm:pt>
    <dgm:pt modelId="{F5D3A1DC-90F5-4B91-9171-AE9B0D1E46A3}" type="sibTrans" cxnId="{0E7D5936-4A10-4462-B633-9D77972798BA}">
      <dgm:prSet/>
      <dgm:spPr/>
      <dgm:t>
        <a:bodyPr/>
        <a:lstStyle/>
        <a:p>
          <a:endParaRPr lang="en-US"/>
        </a:p>
      </dgm:t>
    </dgm:pt>
    <dgm:pt modelId="{1AD8D700-8097-4BE7-9137-1542230FA34A}">
      <dgm:prSet phldrT="[Text]" custT="1"/>
      <dgm:spPr>
        <a:ln>
          <a:solidFill>
            <a:srgbClr val="666870"/>
          </a:solidFill>
        </a:ln>
      </dgm:spPr>
      <dgm:t>
        <a:bodyPr/>
        <a:lstStyle/>
        <a:p>
          <a:r>
            <a:rPr lang="en-US" sz="2400" b="1" dirty="0">
              <a:latin typeface="Gill Sans MT" pitchFamily="34" charset="0"/>
            </a:rPr>
            <a:t>PFS</a:t>
          </a:r>
          <a:r>
            <a:rPr lang="en-US" sz="1600" dirty="0">
              <a:latin typeface="Gill Sans MT" pitchFamily="34" charset="0"/>
            </a:rPr>
            <a:t/>
          </a:r>
          <a:br>
            <a:rPr lang="en-US" sz="1600" dirty="0">
              <a:latin typeface="Gill Sans MT" pitchFamily="34" charset="0"/>
            </a:rPr>
          </a:br>
          <a:r>
            <a:rPr lang="en-US" sz="1400" dirty="0">
              <a:latin typeface="Gill Sans MT" pitchFamily="34" charset="0"/>
            </a:rPr>
            <a:t>84 families &amp; more than 250 individuals supported</a:t>
          </a:r>
        </a:p>
        <a:p>
          <a:r>
            <a:rPr lang="en-US" sz="1400" dirty="0">
              <a:latin typeface="Gill Sans MT" pitchFamily="34" charset="0"/>
            </a:rPr>
            <a:t>$400,000 approximate budget</a:t>
          </a:r>
        </a:p>
      </dgm:t>
    </dgm:pt>
    <dgm:pt modelId="{9DF18F5D-B69F-468F-B4BE-AB797DCC61A8}" type="parTrans" cxnId="{3AC5A4C5-841C-49E6-B88E-BFF4E0CB5004}">
      <dgm:prSet/>
      <dgm:spPr/>
      <dgm:t>
        <a:bodyPr/>
        <a:lstStyle/>
        <a:p>
          <a:endParaRPr lang="en-US"/>
        </a:p>
      </dgm:t>
    </dgm:pt>
    <dgm:pt modelId="{D4E68C10-264D-4F66-9D25-FDD7CA3525AF}" type="sibTrans" cxnId="{3AC5A4C5-841C-49E6-B88E-BFF4E0CB5004}">
      <dgm:prSet/>
      <dgm:spPr/>
      <dgm:t>
        <a:bodyPr/>
        <a:lstStyle/>
        <a:p>
          <a:endParaRPr lang="en-US"/>
        </a:p>
      </dgm:t>
    </dgm:pt>
    <dgm:pt modelId="{20F73C2A-2E1D-4074-921F-62A7CD639E46}" type="pres">
      <dgm:prSet presAssocID="{4CE17146-D6D2-4EEA-BD63-32B2076AE45A}" presName="composite" presStyleCnt="0">
        <dgm:presLayoutVars>
          <dgm:chMax val="1"/>
          <dgm:dir/>
          <dgm:resizeHandles val="exact"/>
        </dgm:presLayoutVars>
      </dgm:prSet>
      <dgm:spPr/>
    </dgm:pt>
    <dgm:pt modelId="{045B8DF7-1221-4875-BB7F-9384C8F2F032}" type="pres">
      <dgm:prSet presAssocID="{4CE17146-D6D2-4EEA-BD63-32B2076AE45A}" presName="radial" presStyleCnt="0">
        <dgm:presLayoutVars>
          <dgm:animLvl val="ctr"/>
        </dgm:presLayoutVars>
      </dgm:prSet>
      <dgm:spPr/>
    </dgm:pt>
    <dgm:pt modelId="{4D84F7BA-BAAF-4E09-B1E1-54A8A1F81049}" type="pres">
      <dgm:prSet presAssocID="{7CA7249D-5E71-408B-A1A5-7B11E0F3D9EC}" presName="centerShape" presStyleLbl="vennNode1" presStyleIdx="0" presStyleCnt="5" custScaleX="144496" custScaleY="141647" custLinFactNeighborX="11213" custLinFactNeighborY="-622"/>
      <dgm:spPr/>
      <dgm:t>
        <a:bodyPr/>
        <a:lstStyle/>
        <a:p>
          <a:endParaRPr lang="en-US"/>
        </a:p>
      </dgm:t>
    </dgm:pt>
    <dgm:pt modelId="{9519113D-D609-44DD-A864-5EEBD9B9BDF5}" type="pres">
      <dgm:prSet presAssocID="{D763C280-6039-4470-879A-3F52786DF727}" presName="node" presStyleLbl="vennNode1" presStyleIdx="1" presStyleCnt="5" custScaleX="222690" custScaleY="213984" custRadScaleRad="174935" custRadScaleInc="-114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CAA88-CEA6-493C-A37D-404D8EBAF812}" type="pres">
      <dgm:prSet presAssocID="{FB396358-5448-48E4-BD77-329CC29DFC71}" presName="node" presStyleLbl="vennNode1" presStyleIdx="2" presStyleCnt="5" custScaleX="182055" custScaleY="184766" custRadScaleRad="204955" custRadScaleInc="1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3AD50-5466-4533-B9BA-6CE688BE49BC}" type="pres">
      <dgm:prSet presAssocID="{1AD8D700-8097-4BE7-9137-1542230FA34A}" presName="node" presStyleLbl="vennNode1" presStyleIdx="3" presStyleCnt="5" custScaleX="140468" custScaleY="147278" custRadScaleRad="191157" custRadScaleInc="-130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5A7BA-028B-49E9-A3DF-4B156687FD7B}" type="pres">
      <dgm:prSet presAssocID="{917D9F45-BDB4-41FB-815E-9DBB65C892D4}" presName="node" presStyleLbl="vennNode1" presStyleIdx="4" presStyleCnt="5" custScaleX="129904" custScaleY="136431" custRadScaleRad="148661" custRadScaleInc="4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162E05-CE64-48D8-A940-8C67FC87BDCF}" srcId="{4CE17146-D6D2-4EEA-BD63-32B2076AE45A}" destId="{7CA7249D-5E71-408B-A1A5-7B11E0F3D9EC}" srcOrd="0" destOrd="0" parTransId="{BFDFBABB-E6C9-41E5-B3AD-6A6B2CF12BDB}" sibTransId="{02E40DC5-5933-46D9-BCE3-69C717E73A58}"/>
    <dgm:cxn modelId="{83E4EEE3-5D6F-4378-BD4C-2788864E05D2}" srcId="{7CA7249D-5E71-408B-A1A5-7B11E0F3D9EC}" destId="{D763C280-6039-4470-879A-3F52786DF727}" srcOrd="0" destOrd="0" parTransId="{6B7D15CC-536E-440D-8E2E-B936E28315B2}" sibTransId="{43BD90B2-9F20-428E-A6A1-1EC8D3C67B5C}"/>
    <dgm:cxn modelId="{54A02D7D-6E38-4919-8000-5F4714A47886}" srcId="{7CA7249D-5E71-408B-A1A5-7B11E0F3D9EC}" destId="{917D9F45-BDB4-41FB-815E-9DBB65C892D4}" srcOrd="3" destOrd="0" parTransId="{3E89F85E-70D6-4255-8F10-9D51A6F488A4}" sibTransId="{40EAC57C-2CB1-46F8-A131-39FFE2E87D82}"/>
    <dgm:cxn modelId="{8FBAD894-6976-41EB-AE23-6613392B56B2}" type="presOf" srcId="{D763C280-6039-4470-879A-3F52786DF727}" destId="{9519113D-D609-44DD-A864-5EEBD9B9BDF5}" srcOrd="0" destOrd="0" presId="urn:microsoft.com/office/officeart/2005/8/layout/radial3"/>
    <dgm:cxn modelId="{0E7D5936-4A10-4462-B633-9D77972798BA}" srcId="{7CA7249D-5E71-408B-A1A5-7B11E0F3D9EC}" destId="{FB396358-5448-48E4-BD77-329CC29DFC71}" srcOrd="1" destOrd="0" parTransId="{6CCD8B51-C345-4A39-A2A4-C76F0A87A2B4}" sibTransId="{F5D3A1DC-90F5-4B91-9171-AE9B0D1E46A3}"/>
    <dgm:cxn modelId="{DB3181E6-70E9-4B7E-8EBB-5F093D82094F}" srcId="{4CE17146-D6D2-4EEA-BD63-32B2076AE45A}" destId="{BF194330-E394-4FD1-A917-3669D1089755}" srcOrd="2" destOrd="0" parTransId="{BE220071-7C95-47CD-B76C-BBBB757D0A8D}" sibTransId="{0DBDD67D-56CE-47A7-9C32-7CC1DE64A6C2}"/>
    <dgm:cxn modelId="{10CAA8B8-A817-433F-BEB3-91D9CA83D93D}" type="presOf" srcId="{7CA7249D-5E71-408B-A1A5-7B11E0F3D9EC}" destId="{4D84F7BA-BAAF-4E09-B1E1-54A8A1F81049}" srcOrd="0" destOrd="0" presId="urn:microsoft.com/office/officeart/2005/8/layout/radial3"/>
    <dgm:cxn modelId="{19FD026B-7B5E-476E-A8BD-F5296B5A4852}" type="presOf" srcId="{FB396358-5448-48E4-BD77-329CC29DFC71}" destId="{200CAA88-CEA6-493C-A37D-404D8EBAF812}" srcOrd="0" destOrd="0" presId="urn:microsoft.com/office/officeart/2005/8/layout/radial3"/>
    <dgm:cxn modelId="{6CFC9B0B-3DD3-4684-B707-97EE74EB8C8F}" srcId="{4CE17146-D6D2-4EEA-BD63-32B2076AE45A}" destId="{8F3C71B5-CE88-4B4E-98E6-2D087F1B8FCD}" srcOrd="5" destOrd="0" parTransId="{4617D4F9-1154-46C3-9749-2CD0185C0354}" sibTransId="{ABD6C2D3-BB7F-4FA4-9C2D-2D3FCCB3BFA9}"/>
    <dgm:cxn modelId="{FF44AABE-B15C-4278-AF58-528BE4AB8F6E}" srcId="{9B4B185E-39C0-4674-A80E-F8B56F54D9A7}" destId="{29BDB80B-438F-40F0-AD41-CE94CEF08A8D}" srcOrd="1" destOrd="0" parTransId="{9AD8A747-8D5F-4A0D-B009-3D7E6D6436D1}" sibTransId="{A0299596-47D5-4B4F-B62F-B6AE82F585DB}"/>
    <dgm:cxn modelId="{3AC5A4C5-841C-49E6-B88E-BFF4E0CB5004}" srcId="{7CA7249D-5E71-408B-A1A5-7B11E0F3D9EC}" destId="{1AD8D700-8097-4BE7-9137-1542230FA34A}" srcOrd="2" destOrd="0" parTransId="{9DF18F5D-B69F-468F-B4BE-AB797DCC61A8}" sibTransId="{D4E68C10-264D-4F66-9D25-FDD7CA3525AF}"/>
    <dgm:cxn modelId="{B27DDD8E-1D43-446F-9E8E-1606447625DF}" type="presOf" srcId="{917D9F45-BDB4-41FB-815E-9DBB65C892D4}" destId="{C325A7BA-028B-49E9-A3DF-4B156687FD7B}" srcOrd="0" destOrd="0" presId="urn:microsoft.com/office/officeart/2005/8/layout/radial3"/>
    <dgm:cxn modelId="{8D88A854-01D6-4038-BF5F-84C5C4C35A72}" srcId="{4CE17146-D6D2-4EEA-BD63-32B2076AE45A}" destId="{9B4B185E-39C0-4674-A80E-F8B56F54D9A7}" srcOrd="1" destOrd="0" parTransId="{39F0E1F1-6134-4981-A532-575D7649C87F}" sibTransId="{B1E34B1F-EC4A-4A5C-82BD-58045F45A61D}"/>
    <dgm:cxn modelId="{BF4F557A-2501-4E74-9510-2F738036ED81}" srcId="{9B4B185E-39C0-4674-A80E-F8B56F54D9A7}" destId="{9B1DBADA-3CA3-4B71-BA5E-C9B034059AF2}" srcOrd="0" destOrd="0" parTransId="{9EC1F59C-38D1-4A1B-B8DD-835EDCCD24E9}" sibTransId="{0E1A49E2-6869-400E-B572-B134834B2BE7}"/>
    <dgm:cxn modelId="{F46307B8-2DA4-4967-A563-92C89A86FDA6}" type="presOf" srcId="{4CE17146-D6D2-4EEA-BD63-32B2076AE45A}" destId="{20F73C2A-2E1D-4074-921F-62A7CD639E46}" srcOrd="0" destOrd="0" presId="urn:microsoft.com/office/officeart/2005/8/layout/radial3"/>
    <dgm:cxn modelId="{BB4D439B-DBBA-4E61-A998-51933E0FF21D}" srcId="{4CE17146-D6D2-4EEA-BD63-32B2076AE45A}" destId="{B485E6F6-A387-4605-A65D-DDF8DEC81D07}" srcOrd="3" destOrd="0" parTransId="{B36058AF-2155-4D3F-BE2A-57EC17E15581}" sibTransId="{DEEC0B36-C327-4861-9264-64256BF5523E}"/>
    <dgm:cxn modelId="{13A3F74A-3916-493A-9FD7-51C10AB76F33}" srcId="{4CE17146-D6D2-4EEA-BD63-32B2076AE45A}" destId="{9B8C9CDC-7D22-43AE-8D6F-1936CFAAF029}" srcOrd="4" destOrd="0" parTransId="{F247F4CC-172B-4B8A-884F-3ACE4797B15A}" sibTransId="{99F08D71-6FC7-49CE-A4DC-CF8D04404ECE}"/>
    <dgm:cxn modelId="{43902C83-63BF-4FD7-BED1-872CCAA69313}" type="presOf" srcId="{1AD8D700-8097-4BE7-9137-1542230FA34A}" destId="{3823AD50-5466-4533-B9BA-6CE688BE49BC}" srcOrd="0" destOrd="0" presId="urn:microsoft.com/office/officeart/2005/8/layout/radial3"/>
    <dgm:cxn modelId="{46CF01CC-9F26-450C-B327-AF0377EFDF70}" type="presParOf" srcId="{20F73C2A-2E1D-4074-921F-62A7CD639E46}" destId="{045B8DF7-1221-4875-BB7F-9384C8F2F032}" srcOrd="0" destOrd="0" presId="urn:microsoft.com/office/officeart/2005/8/layout/radial3"/>
    <dgm:cxn modelId="{0605F267-43B7-4208-A5C1-9D3B05D2FFA8}" type="presParOf" srcId="{045B8DF7-1221-4875-BB7F-9384C8F2F032}" destId="{4D84F7BA-BAAF-4E09-B1E1-54A8A1F81049}" srcOrd="0" destOrd="0" presId="urn:microsoft.com/office/officeart/2005/8/layout/radial3"/>
    <dgm:cxn modelId="{7521DC48-3EE1-45F2-AAE4-8F8300231A0C}" type="presParOf" srcId="{045B8DF7-1221-4875-BB7F-9384C8F2F032}" destId="{9519113D-D609-44DD-A864-5EEBD9B9BDF5}" srcOrd="1" destOrd="0" presId="urn:microsoft.com/office/officeart/2005/8/layout/radial3"/>
    <dgm:cxn modelId="{2E5957E3-CF45-41CD-B6F6-FDD3098FA5CB}" type="presParOf" srcId="{045B8DF7-1221-4875-BB7F-9384C8F2F032}" destId="{200CAA88-CEA6-493C-A37D-404D8EBAF812}" srcOrd="2" destOrd="0" presId="urn:microsoft.com/office/officeart/2005/8/layout/radial3"/>
    <dgm:cxn modelId="{0E287E3A-84CC-430A-9301-9968FEB2422B}" type="presParOf" srcId="{045B8DF7-1221-4875-BB7F-9384C8F2F032}" destId="{3823AD50-5466-4533-B9BA-6CE688BE49BC}" srcOrd="3" destOrd="0" presId="urn:microsoft.com/office/officeart/2005/8/layout/radial3"/>
    <dgm:cxn modelId="{6D5938E6-0DB0-47A7-BB08-72B384AED417}" type="presParOf" srcId="{045B8DF7-1221-4875-BB7F-9384C8F2F032}" destId="{C325A7BA-028B-49E9-A3DF-4B156687FD7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30D29-4D4A-4F80-935E-FF3F79AE941F}" type="doc">
      <dgm:prSet loTypeId="urn:microsoft.com/office/officeart/2005/8/layout/venn1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4C65395-4E25-4F6A-BF4E-42397E7BC411}">
      <dgm:prSet custT="1"/>
      <dgm:spPr/>
      <dgm:t>
        <a:bodyPr/>
        <a:lstStyle/>
        <a:p>
          <a:pPr rtl="0"/>
          <a:r>
            <a:rPr lang="en-US" sz="2000" dirty="0">
              <a:latin typeface="Gill Sans MT" pitchFamily="34" charset="0"/>
            </a:rPr>
            <a:t>We always try to exceed expectations!</a:t>
          </a:r>
        </a:p>
      </dgm:t>
    </dgm:pt>
    <dgm:pt modelId="{A9F7DE8E-0FCF-452D-B723-EA65932F1713}" type="parTrans" cxnId="{3C9E955B-CE8C-4B9E-B077-517DA4334413}">
      <dgm:prSet/>
      <dgm:spPr/>
      <dgm:t>
        <a:bodyPr/>
        <a:lstStyle/>
        <a:p>
          <a:endParaRPr lang="en-US"/>
        </a:p>
      </dgm:t>
    </dgm:pt>
    <dgm:pt modelId="{CB653F17-AC15-46D2-B206-E84252C09BD5}" type="sibTrans" cxnId="{3C9E955B-CE8C-4B9E-B077-517DA4334413}">
      <dgm:prSet/>
      <dgm:spPr/>
      <dgm:t>
        <a:bodyPr/>
        <a:lstStyle/>
        <a:p>
          <a:endParaRPr lang="en-US"/>
        </a:p>
      </dgm:t>
    </dgm:pt>
    <dgm:pt modelId="{ACD4593B-131F-4C8E-B759-CBAB661D260B}" type="pres">
      <dgm:prSet presAssocID="{46130D29-4D4A-4F80-935E-FF3F79AE94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7E833-E0BD-44EC-9327-6D6ACF65F51B}" type="pres">
      <dgm:prSet presAssocID="{E4C65395-4E25-4F6A-BF4E-42397E7BC411}" presName="circ1TxSh" presStyleLbl="vennNode1" presStyleIdx="0" presStyleCnt="1" custScaleX="160791" custScaleY="100000" custLinFactNeighborX="36528"/>
      <dgm:spPr>
        <a:prstGeom prst="irregularSeal1">
          <a:avLst/>
        </a:prstGeom>
      </dgm:spPr>
      <dgm:t>
        <a:bodyPr/>
        <a:lstStyle/>
        <a:p>
          <a:endParaRPr lang="en-US"/>
        </a:p>
      </dgm:t>
    </dgm:pt>
  </dgm:ptLst>
  <dgm:cxnLst>
    <dgm:cxn modelId="{13969558-8429-40F4-AE4C-2A74755C7735}" type="presOf" srcId="{46130D29-4D4A-4F80-935E-FF3F79AE941F}" destId="{ACD4593B-131F-4C8E-B759-CBAB661D260B}" srcOrd="0" destOrd="0" presId="urn:microsoft.com/office/officeart/2005/8/layout/venn1"/>
    <dgm:cxn modelId="{8E1D8D13-7567-41A2-92BF-5FFCFB1EC1F5}" type="presOf" srcId="{E4C65395-4E25-4F6A-BF4E-42397E7BC411}" destId="{1727E833-E0BD-44EC-9327-6D6ACF65F51B}" srcOrd="0" destOrd="0" presId="urn:microsoft.com/office/officeart/2005/8/layout/venn1"/>
    <dgm:cxn modelId="{3C9E955B-CE8C-4B9E-B077-517DA4334413}" srcId="{46130D29-4D4A-4F80-935E-FF3F79AE941F}" destId="{E4C65395-4E25-4F6A-BF4E-42397E7BC411}" srcOrd="0" destOrd="0" parTransId="{A9F7DE8E-0FCF-452D-B723-EA65932F1713}" sibTransId="{CB653F17-AC15-46D2-B206-E84252C09BD5}"/>
    <dgm:cxn modelId="{960C44D2-F37C-4956-A004-285964137336}" type="presParOf" srcId="{ACD4593B-131F-4C8E-B759-CBAB661D260B}" destId="{1727E833-E0BD-44EC-9327-6D6ACF65F51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A04F-8BAF-4ED4-A8F0-A0600D2750CF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7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99A85-3989-47CD-BEDB-EDF7DD2C0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36FBC-DD5C-403C-9FBC-3FF13CB5BC37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7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DDE66-CB15-445E-B91A-8CB0C2A8C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6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Fade on P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8656134" cy="2895600"/>
          </a:xfrm>
          <a:prstGeom prst="rect">
            <a:avLst/>
          </a:prstGeom>
          <a:gradFill flip="none" rotWithShape="1">
            <a:gsLst>
              <a:gs pos="36000">
                <a:schemeClr val="accent2">
                  <a:lumMod val="85000"/>
                </a:schemeClr>
              </a:gs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91399"/>
            <a:ext cx="5314950" cy="584775"/>
          </a:xfrm>
        </p:spPr>
        <p:txBody>
          <a:bodyPr anchor="t">
            <a:noAutofit/>
          </a:bodyPr>
          <a:lstStyle>
            <a:lvl1pPr>
              <a:defRPr sz="2850" b="1">
                <a:gradFill>
                  <a:gsLst>
                    <a:gs pos="0">
                      <a:schemeClr val="accent2">
                        <a:lumMod val="8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0" scaled="1"/>
                </a:gra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00400" y="2194560"/>
            <a:ext cx="5314950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5801" y="0"/>
            <a:ext cx="1792877" cy="4645152"/>
          </a:xfrm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423838" y="10886"/>
            <a:ext cx="1390005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</a:t>
            </a:r>
            <a:r>
              <a:rPr lang="en-US" sz="12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short phrases.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&amp;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&amp;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317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CA571-8995-43B4-B777-3B1A1F6465DA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E057-1BF1-4AEF-BBC0-16CE9CF9B2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b="1" dirty="0">
                <a:solidFill>
                  <a:srgbClr val="A4001D"/>
                </a:solidFill>
                <a:latin typeface="Gill Sans MT" pitchFamily="34" charset="0"/>
              </a:rPr>
              <a:t>Best Place to Work</a:t>
            </a:r>
            <a:br>
              <a:rPr lang="en-US" b="1" dirty="0">
                <a:solidFill>
                  <a:srgbClr val="A4001D"/>
                </a:solidFill>
                <a:latin typeface="Gill Sans MT" pitchFamily="34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4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026" y="2057400"/>
            <a:ext cx="3491949" cy="268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08" y="4741387"/>
            <a:ext cx="1918251" cy="177866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33273" y="3487020"/>
            <a:ext cx="1965731" cy="104491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3304" y="3702080"/>
            <a:ext cx="186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have an awesome Team!!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5522533"/>
            <a:ext cx="6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27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Why we are doing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8" y="487362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US" sz="11200" dirty="0"/>
              <a:t/>
            </a:r>
            <a:br>
              <a:rPr lang="en-US" sz="11200" dirty="0"/>
            </a:br>
            <a:endParaRPr lang="en-US" sz="10800" dirty="0"/>
          </a:p>
          <a:p>
            <a:pPr lvl="1"/>
            <a:r>
              <a:rPr lang="en-US" sz="11200" dirty="0"/>
              <a:t> It is </a:t>
            </a:r>
            <a:r>
              <a:rPr lang="en-US" sz="11200" dirty="0" smtClean="0"/>
              <a:t>leadership’s </a:t>
            </a:r>
            <a:r>
              <a:rPr lang="en-US" sz="11200" dirty="0"/>
              <a:t>belief we owe it to our team members.  Our staff have very important jobs and work hard to make </a:t>
            </a:r>
            <a:r>
              <a:rPr lang="en-US" sz="11200" dirty="0" smtClean="0"/>
              <a:t>life </a:t>
            </a:r>
            <a:r>
              <a:rPr lang="en-US" sz="11200" dirty="0"/>
              <a:t>better for others.  </a:t>
            </a:r>
            <a:br>
              <a:rPr lang="en-US" sz="11200" dirty="0"/>
            </a:br>
            <a:endParaRPr lang="en-US" sz="11200" dirty="0"/>
          </a:p>
          <a:p>
            <a:pPr lvl="1"/>
            <a:r>
              <a:rPr lang="en-US" sz="11200" dirty="0"/>
              <a:t>It is a well proven fact that happy employees are more productive, more engaged in their work and have greater retention than those who are not.</a:t>
            </a:r>
            <a:br>
              <a:rPr lang="en-US" sz="11200" dirty="0"/>
            </a:br>
            <a:endParaRPr lang="en-US" sz="11200" dirty="0"/>
          </a:p>
          <a:p>
            <a:pPr lvl="1"/>
            <a:r>
              <a:rPr lang="en-US" sz="11200" dirty="0"/>
              <a:t>It is important to note that we never intended to do for publicity, awards, etc. </a:t>
            </a:r>
          </a:p>
          <a:p>
            <a:pPr lvl="1"/>
            <a:endParaRPr lang="en-US" sz="11200" dirty="0"/>
          </a:p>
          <a:p>
            <a:pPr marL="914400" lvl="2" indent="0">
              <a:buNone/>
            </a:pPr>
            <a:endParaRPr lang="en-US" sz="8800" dirty="0"/>
          </a:p>
          <a:p>
            <a:pPr lvl="1"/>
            <a:endParaRPr lang="en-US" sz="7000" dirty="0"/>
          </a:p>
          <a:p>
            <a:pPr lvl="1" algn="ctr">
              <a:buNone/>
            </a:pP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516562"/>
            <a:ext cx="14960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85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8687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Things that are not so important to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502920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en-US" sz="7000" dirty="0"/>
              <a:t>Being awarded certificates, plaques, etc.</a:t>
            </a:r>
            <a:br>
              <a:rPr lang="en-US" sz="7000" dirty="0"/>
            </a:br>
            <a:endParaRPr lang="en-US" sz="7000" dirty="0"/>
          </a:p>
          <a:p>
            <a:pPr lvl="1"/>
            <a:r>
              <a:rPr lang="en-US" sz="7000" dirty="0"/>
              <a:t>Bragging about things other than how much we love working at EHCA</a:t>
            </a:r>
            <a:br>
              <a:rPr lang="en-US" sz="7000" dirty="0"/>
            </a:br>
            <a:endParaRPr lang="en-US" sz="7000" dirty="0"/>
          </a:p>
          <a:p>
            <a:pPr lvl="1"/>
            <a:r>
              <a:rPr lang="en-US" sz="7000" dirty="0"/>
              <a:t>Over use of “Spotlighting” things</a:t>
            </a:r>
            <a:br>
              <a:rPr lang="en-US" sz="7000" dirty="0"/>
            </a:br>
            <a:endParaRPr lang="en-US" sz="7000" dirty="0"/>
          </a:p>
          <a:p>
            <a:pPr lvl="1"/>
            <a:r>
              <a:rPr lang="en-US" sz="7000" dirty="0"/>
              <a:t>Entering BPTW competitions</a:t>
            </a:r>
          </a:p>
          <a:p>
            <a:pPr lvl="1"/>
            <a:endParaRPr lang="en-US" sz="7000" dirty="0"/>
          </a:p>
          <a:p>
            <a:pPr marL="914400" lvl="2" indent="0">
              <a:buNone/>
            </a:pPr>
            <a:endParaRPr lang="en-US" sz="4500" dirty="0"/>
          </a:p>
          <a:p>
            <a:pPr lvl="1"/>
            <a:endParaRPr lang="en-US" sz="7000" dirty="0"/>
          </a:p>
          <a:p>
            <a:pPr lvl="1" algn="ctr">
              <a:buNone/>
            </a:pP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010" y="4876800"/>
            <a:ext cx="14960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12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14" y="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principles of BPTW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14" y="975911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11200" dirty="0"/>
          </a:p>
          <a:p>
            <a:pPr lvl="1"/>
            <a:r>
              <a:rPr lang="en-US" sz="11200" dirty="0"/>
              <a:t>It is intended to be dynamic and organic - not prescriptive and we continuously adjust/flex as it will always be a “work in progress”</a:t>
            </a:r>
            <a:br>
              <a:rPr lang="en-US" sz="11200" dirty="0"/>
            </a:br>
            <a:endParaRPr lang="en-US" sz="11200" dirty="0"/>
          </a:p>
          <a:p>
            <a:pPr lvl="1"/>
            <a:r>
              <a:rPr lang="en-US" sz="11200" dirty="0"/>
              <a:t>It is not meant to be onerous in terms of policies, guidelines, etc. – (think KISS Principle)</a:t>
            </a:r>
            <a:br>
              <a:rPr lang="en-US" sz="11200" dirty="0"/>
            </a:br>
            <a:endParaRPr lang="en-US" sz="11200" dirty="0"/>
          </a:p>
          <a:p>
            <a:pPr lvl="1"/>
            <a:r>
              <a:rPr lang="en-US" sz="11200" dirty="0"/>
              <a:t>It is open, accessible and transparent to all</a:t>
            </a:r>
            <a:br>
              <a:rPr lang="en-US" sz="11200" dirty="0"/>
            </a:br>
            <a:endParaRPr lang="en-US" sz="11200" dirty="0"/>
          </a:p>
          <a:p>
            <a:pPr lvl="1"/>
            <a:r>
              <a:rPr lang="en-US" sz="11200" dirty="0"/>
              <a:t>We love adopting ideas from others that have </a:t>
            </a:r>
            <a:br>
              <a:rPr lang="en-US" sz="11200" dirty="0"/>
            </a:br>
            <a:r>
              <a:rPr lang="en-US" sz="11200" dirty="0"/>
              <a:t>successful BPTW’s</a:t>
            </a:r>
            <a:br>
              <a:rPr lang="en-US" sz="11200" dirty="0"/>
            </a:br>
            <a:endParaRPr lang="en-US" sz="11200" dirty="0"/>
          </a:p>
          <a:p>
            <a:pPr lvl="1"/>
            <a:r>
              <a:rPr lang="en-US" sz="11200" dirty="0"/>
              <a:t>We love sharing our ideas with others</a:t>
            </a:r>
            <a:br>
              <a:rPr lang="en-US" sz="11200" dirty="0"/>
            </a:br>
            <a:endParaRPr lang="en-US" sz="11200" dirty="0"/>
          </a:p>
          <a:p>
            <a:pPr marL="457200" lvl="1" indent="0">
              <a:buNone/>
            </a:pPr>
            <a:r>
              <a:rPr lang="en-US" sz="11200" dirty="0"/>
              <a:t/>
            </a:r>
            <a:br>
              <a:rPr lang="en-US" sz="11200" dirty="0"/>
            </a:br>
            <a:endParaRPr lang="en-US" sz="11200" dirty="0"/>
          </a:p>
          <a:p>
            <a:pPr marL="914400" lvl="2" indent="0">
              <a:buNone/>
            </a:pPr>
            <a:endParaRPr lang="en-US" sz="10800" dirty="0"/>
          </a:p>
          <a:p>
            <a:pPr marL="914400" lvl="2" indent="0">
              <a:buNone/>
            </a:pPr>
            <a:endParaRPr lang="en-US" sz="8800" dirty="0"/>
          </a:p>
          <a:p>
            <a:pPr lvl="1"/>
            <a:endParaRPr lang="en-US" sz="7000" dirty="0"/>
          </a:p>
          <a:p>
            <a:pPr lvl="1" algn="ctr">
              <a:buNone/>
            </a:pP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638800"/>
            <a:ext cx="14960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2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9" y="2937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it is being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27" y="621660"/>
            <a:ext cx="8527973" cy="502920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US" sz="11200" dirty="0"/>
              <a:t/>
            </a:r>
            <a:br>
              <a:rPr lang="en-US" sz="11200" dirty="0"/>
            </a:br>
            <a:endParaRPr lang="en-US" sz="10800" dirty="0"/>
          </a:p>
          <a:p>
            <a:pPr lvl="1"/>
            <a:r>
              <a:rPr lang="en-US" sz="11200" dirty="0"/>
              <a:t> There are three main components to BPTW:</a:t>
            </a:r>
            <a:br>
              <a:rPr lang="en-US" sz="11200" dirty="0"/>
            </a:br>
            <a:endParaRPr lang="en-US" sz="11200" dirty="0"/>
          </a:p>
          <a:p>
            <a:pPr lvl="2"/>
            <a:r>
              <a:rPr lang="en-US" sz="11200" dirty="0"/>
              <a:t>Events and activities</a:t>
            </a:r>
            <a:br>
              <a:rPr lang="en-US" sz="11200" dirty="0"/>
            </a:br>
            <a:endParaRPr lang="en-US" sz="11200" dirty="0"/>
          </a:p>
          <a:p>
            <a:pPr lvl="2"/>
            <a:r>
              <a:rPr lang="en-US" sz="11200" dirty="0"/>
              <a:t>An Employee-centric approach:</a:t>
            </a:r>
          </a:p>
          <a:p>
            <a:pPr lvl="3"/>
            <a:r>
              <a:rPr lang="en-US" sz="11200" dirty="0"/>
              <a:t>Efforts to improve listening to employees</a:t>
            </a:r>
          </a:p>
          <a:p>
            <a:pPr lvl="3"/>
            <a:r>
              <a:rPr lang="en-US" sz="11200" dirty="0"/>
              <a:t>Enhance our ways to recognize employees</a:t>
            </a:r>
          </a:p>
          <a:p>
            <a:pPr lvl="3"/>
            <a:r>
              <a:rPr lang="en-US" sz="11200" dirty="0"/>
              <a:t>Create an educational infrastructure and provide free or very inexpensive opportunities for learning at all levels</a:t>
            </a:r>
            <a:br>
              <a:rPr lang="en-US" sz="11200" dirty="0"/>
            </a:br>
            <a:endParaRPr lang="en-US" sz="11200" dirty="0"/>
          </a:p>
          <a:p>
            <a:pPr lvl="2"/>
            <a:r>
              <a:rPr lang="en-US" sz="11200" dirty="0"/>
              <a:t>Create awareness and branding of our BPTW efforts</a:t>
            </a:r>
          </a:p>
          <a:p>
            <a:pPr lvl="1"/>
            <a:endParaRPr lang="en-US" sz="9600" dirty="0"/>
          </a:p>
          <a:p>
            <a:pPr marL="914400" lvl="2" indent="0">
              <a:buNone/>
            </a:pPr>
            <a:endParaRPr lang="en-US" sz="9600" dirty="0"/>
          </a:p>
          <a:p>
            <a:pPr lvl="1"/>
            <a:endParaRPr lang="en-US" sz="7000" dirty="0"/>
          </a:p>
          <a:p>
            <a:pPr lvl="1" algn="ctr">
              <a:buNone/>
            </a:pP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676400"/>
            <a:ext cx="14960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Current BPTW Committee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Debra Niland - MOVE</a:t>
            </a:r>
          </a:p>
          <a:p>
            <a:r>
              <a:rPr lang="en-US" dirty="0"/>
              <a:t>Linda Piccirillo – Options</a:t>
            </a:r>
          </a:p>
          <a:p>
            <a:r>
              <a:rPr lang="en-US" dirty="0"/>
              <a:t>Tammy Weinheimer - Options</a:t>
            </a:r>
          </a:p>
          <a:p>
            <a:r>
              <a:rPr lang="en-US" dirty="0"/>
              <a:t>Rachael Baginski - Education</a:t>
            </a:r>
          </a:p>
          <a:p>
            <a:r>
              <a:rPr lang="en-US" dirty="0"/>
              <a:t>Michelle McGuire - MOVE</a:t>
            </a:r>
          </a:p>
          <a:p>
            <a:r>
              <a:rPr lang="en-US" dirty="0"/>
              <a:t>Penny Bebko - HR</a:t>
            </a:r>
          </a:p>
          <a:p>
            <a:r>
              <a:rPr lang="en-US" dirty="0"/>
              <a:t>Regina Hoover - Residential</a:t>
            </a:r>
          </a:p>
          <a:p>
            <a:r>
              <a:rPr lang="en-US" dirty="0"/>
              <a:t>Tina Bednaro - Residential</a:t>
            </a:r>
          </a:p>
          <a:p>
            <a:r>
              <a:rPr lang="en-US" dirty="0"/>
              <a:t>Brack Smith - Maintenance</a:t>
            </a:r>
          </a:p>
          <a:p>
            <a:r>
              <a:rPr lang="en-US" dirty="0"/>
              <a:t>Kara Carone – Residential</a:t>
            </a:r>
          </a:p>
          <a:p>
            <a:r>
              <a:rPr lang="en-US" dirty="0"/>
              <a:t>Marcia Nitczynski - Residential</a:t>
            </a:r>
          </a:p>
          <a:p>
            <a:r>
              <a:rPr lang="en-US" dirty="0"/>
              <a:t>Karen Tuminello - Marketing</a:t>
            </a:r>
          </a:p>
          <a:p>
            <a:r>
              <a:rPr lang="en-US" dirty="0"/>
              <a:t>Tamie Tregaskis - Options</a:t>
            </a:r>
          </a:p>
          <a:p>
            <a:r>
              <a:rPr lang="en-US" dirty="0"/>
              <a:t>Chuck Walczak – Mail Room</a:t>
            </a:r>
          </a:p>
          <a:p>
            <a:endParaRPr lang="en-US" dirty="0"/>
          </a:p>
        </p:txBody>
      </p:sp>
      <p:pic>
        <p:nvPicPr>
          <p:cNvPr id="4" name="Picture 3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3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255" y="789270"/>
            <a:ext cx="6858000" cy="516923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EHCA’s BPTW Blueprint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4762" y="1695871"/>
            <a:ext cx="1528763" cy="1003697"/>
          </a:xfrm>
          <a:prstGeom prst="roundRect">
            <a:avLst>
              <a:gd name="adj" fmla="val 269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BPTW</a:t>
            </a:r>
          </a:p>
          <a:p>
            <a:pPr algn="ctr"/>
            <a:r>
              <a:rPr lang="en-US" dirty="0"/>
              <a:t>EVENTS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62913" y="3893390"/>
            <a:ext cx="1518047" cy="950120"/>
          </a:xfrm>
          <a:prstGeom prst="roundRect">
            <a:avLst>
              <a:gd name="adj" fmla="val 26961"/>
            </a:avLst>
          </a:prstGeom>
          <a:solidFill>
            <a:srgbClr val="E40C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EMPLOYEE-CENTRIC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82926" y="5335475"/>
            <a:ext cx="4792436" cy="572973"/>
          </a:xfrm>
          <a:prstGeom prst="roundRect">
            <a:avLst>
              <a:gd name="adj" fmla="val 2696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i="1" dirty="0"/>
              <a:t>Our Framework to Create and Sustain a Culture Where </a:t>
            </a:r>
          </a:p>
          <a:p>
            <a:pPr algn="ctr"/>
            <a:r>
              <a:rPr lang="en-US" sz="1500" i="1" dirty="0"/>
              <a:t>All Employees Feel Engaged, Supported, and Important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96681" y="3862424"/>
            <a:ext cx="1568053" cy="950120"/>
          </a:xfrm>
          <a:prstGeom prst="roundRect">
            <a:avLst>
              <a:gd name="adj" fmla="val 269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BRANDING AND AWARENESS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75" y="3228194"/>
            <a:ext cx="1770764" cy="16864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0976" y="4022155"/>
            <a:ext cx="9929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Gill Sans MT" panose="020B0502020104020203" pitchFamily="34" charset="0"/>
              </a:rPr>
              <a:t>• </a:t>
            </a:r>
            <a:r>
              <a:rPr lang="en-US" sz="1350" i="1" dirty="0"/>
              <a:t>Listen</a:t>
            </a:r>
          </a:p>
          <a:p>
            <a:r>
              <a:rPr lang="en-US" sz="1350" i="1" dirty="0">
                <a:latin typeface="Gill Sans MT" panose="020B0502020104020203" pitchFamily="34" charset="0"/>
              </a:rPr>
              <a:t>• </a:t>
            </a:r>
            <a:r>
              <a:rPr lang="en-US" sz="1350" i="1" dirty="0"/>
              <a:t>Recognize</a:t>
            </a:r>
          </a:p>
          <a:p>
            <a:r>
              <a:rPr lang="en-US" sz="1350" i="1" dirty="0">
                <a:latin typeface="Gill Sans MT" panose="020B0502020104020203" pitchFamily="34" charset="0"/>
              </a:rPr>
              <a:t>• </a:t>
            </a:r>
            <a:r>
              <a:rPr lang="en-US" sz="1350" i="1" dirty="0"/>
              <a:t>Educate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74" y="4062171"/>
            <a:ext cx="13984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latin typeface="Gill Sans MT" panose="020B0502020104020203" pitchFamily="34" charset="0"/>
              </a:rPr>
              <a:t>• </a:t>
            </a:r>
            <a:r>
              <a:rPr lang="en-US" sz="1350" i="1" dirty="0"/>
              <a:t>Communicate</a:t>
            </a:r>
          </a:p>
          <a:p>
            <a:r>
              <a:rPr lang="en-US" sz="1350" i="1" dirty="0">
                <a:latin typeface="Gill Sans MT" panose="020B0502020104020203" pitchFamily="34" charset="0"/>
              </a:rPr>
              <a:t>• </a:t>
            </a:r>
            <a:r>
              <a:rPr lang="en-US" sz="1350" i="1" dirty="0"/>
              <a:t>Understand</a:t>
            </a:r>
          </a:p>
          <a:p>
            <a:r>
              <a:rPr lang="en-US" sz="1350" i="1" dirty="0">
                <a:latin typeface="Gill Sans MT" panose="020B0502020104020203" pitchFamily="34" charset="0"/>
              </a:rPr>
              <a:t>• </a:t>
            </a:r>
            <a:r>
              <a:rPr lang="en-US" sz="1350" i="1" dirty="0"/>
              <a:t>Share</a:t>
            </a:r>
          </a:p>
        </p:txBody>
      </p:sp>
      <p:sp>
        <p:nvSpPr>
          <p:cNvPr id="17" name="Block Arc 16"/>
          <p:cNvSpPr/>
          <p:nvPr/>
        </p:nvSpPr>
        <p:spPr>
          <a:xfrm rot="10800000">
            <a:off x="3390898" y="4547547"/>
            <a:ext cx="2352716" cy="725165"/>
          </a:xfrm>
          <a:prstGeom prst="blockArc">
            <a:avLst>
              <a:gd name="adj1" fmla="val 10887430"/>
              <a:gd name="adj2" fmla="val 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8364808">
            <a:off x="2494393" y="2915513"/>
            <a:ext cx="1293455" cy="650417"/>
          </a:xfrm>
          <a:prstGeom prst="blockArc">
            <a:avLst>
              <a:gd name="adj1" fmla="val 11896671"/>
              <a:gd name="adj2" fmla="val 21213472"/>
              <a:gd name="adj3" fmla="val 235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3032156">
            <a:off x="3280588" y="2565143"/>
            <a:ext cx="316088" cy="26715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Isosceles Triangle 20"/>
          <p:cNvSpPr/>
          <p:nvPr/>
        </p:nvSpPr>
        <p:spPr>
          <a:xfrm rot="18404381">
            <a:off x="3261227" y="4786972"/>
            <a:ext cx="384069" cy="34392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Block Arc 21"/>
          <p:cNvSpPr/>
          <p:nvPr/>
        </p:nvSpPr>
        <p:spPr>
          <a:xfrm rot="1986472">
            <a:off x="5413389" y="2897289"/>
            <a:ext cx="1379151" cy="621880"/>
          </a:xfrm>
          <a:prstGeom prst="blockArc">
            <a:avLst>
              <a:gd name="adj1" fmla="val 11896671"/>
              <a:gd name="adj2" fmla="val 21213472"/>
              <a:gd name="adj3" fmla="val 235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10017107">
            <a:off x="6501807" y="3405662"/>
            <a:ext cx="336971" cy="264319"/>
          </a:xfrm>
          <a:prstGeom prst="triangle">
            <a:avLst>
              <a:gd name="adj" fmla="val 463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 rot="19482550">
            <a:off x="3192504" y="2801881"/>
            <a:ext cx="9587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Have fun</a:t>
            </a:r>
          </a:p>
        </p:txBody>
      </p:sp>
      <p:sp>
        <p:nvSpPr>
          <p:cNvPr id="25" name="TextBox 24"/>
          <p:cNvSpPr txBox="1"/>
          <p:nvPr/>
        </p:nvSpPr>
        <p:spPr>
          <a:xfrm rot="2353503">
            <a:off x="5174438" y="3445658"/>
            <a:ext cx="11342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Make Friends</a:t>
            </a:r>
          </a:p>
        </p:txBody>
      </p:sp>
      <p:sp>
        <p:nvSpPr>
          <p:cNvPr id="26" name="TextBox 25"/>
          <p:cNvSpPr txBox="1"/>
          <p:nvPr/>
        </p:nvSpPr>
        <p:spPr>
          <a:xfrm rot="19354320">
            <a:off x="2966955" y="3404689"/>
            <a:ext cx="1025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Be creative</a:t>
            </a:r>
          </a:p>
        </p:txBody>
      </p:sp>
      <p:sp>
        <p:nvSpPr>
          <p:cNvPr id="27" name="TextBox 26"/>
          <p:cNvSpPr txBox="1"/>
          <p:nvPr/>
        </p:nvSpPr>
        <p:spPr>
          <a:xfrm rot="2221410">
            <a:off x="5295923" y="2969502"/>
            <a:ext cx="840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Join in</a:t>
            </a:r>
          </a:p>
        </p:txBody>
      </p:sp>
      <p:sp>
        <p:nvSpPr>
          <p:cNvPr id="28" name="Isosceles Triangle 27"/>
          <p:cNvSpPr/>
          <p:nvPr/>
        </p:nvSpPr>
        <p:spPr>
          <a:xfrm rot="11530237">
            <a:off x="2569299" y="3430136"/>
            <a:ext cx="309714" cy="26131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Isosceles Triangle 28"/>
          <p:cNvSpPr/>
          <p:nvPr/>
        </p:nvSpPr>
        <p:spPr>
          <a:xfrm rot="18446527">
            <a:off x="5665115" y="2587499"/>
            <a:ext cx="324032" cy="327536"/>
          </a:xfrm>
          <a:prstGeom prst="triangle">
            <a:avLst>
              <a:gd name="adj" fmla="val 463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sosceles Triangle 29"/>
          <p:cNvSpPr/>
          <p:nvPr/>
        </p:nvSpPr>
        <p:spPr>
          <a:xfrm rot="10271649">
            <a:off x="5472292" y="4892295"/>
            <a:ext cx="411065" cy="305292"/>
          </a:xfrm>
          <a:prstGeom prst="triangle">
            <a:avLst>
              <a:gd name="adj" fmla="val 463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2545234" y="1814840"/>
            <a:ext cx="1225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Employees</a:t>
            </a:r>
          </a:p>
          <a:p>
            <a:endParaRPr lang="en-US" sz="600" dirty="0"/>
          </a:p>
          <a:p>
            <a:r>
              <a:rPr lang="en-US" sz="1350" dirty="0"/>
              <a:t>Clients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1549" y="1816636"/>
            <a:ext cx="10944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Families</a:t>
            </a:r>
          </a:p>
          <a:p>
            <a:endParaRPr lang="en-US" sz="600" dirty="0"/>
          </a:p>
          <a:p>
            <a:r>
              <a:rPr lang="en-US" sz="1350" dirty="0"/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185468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Activities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 focused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Clients and Employees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Clients, Employees, Board, </a:t>
            </a:r>
            <a:r>
              <a:rPr lang="en-US" dirty="0" smtClean="0"/>
              <a:t>Volunteers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Clients, Employees, Board, </a:t>
            </a:r>
            <a:r>
              <a:rPr lang="en-US" dirty="0" smtClean="0"/>
              <a:t>Volunteers </a:t>
            </a:r>
            <a:r>
              <a:rPr lang="en-US" dirty="0"/>
              <a:t>and the </a:t>
            </a:r>
            <a:r>
              <a:rPr lang="en-US" dirty="0" smtClean="0"/>
              <a:t>Community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7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Activities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Employee focused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/>
              <a:t>April 13-Staff recognition party at the Erie Yacht Club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2600" dirty="0"/>
              <a:t>April 26-Happy hour at the Plymouth</a:t>
            </a:r>
          </a:p>
          <a:p>
            <a:pPr marL="0" indent="0">
              <a:buNone/>
            </a:pPr>
            <a:r>
              <a:rPr lang="en-US" sz="2600" dirty="0"/>
              <a:t>	May 12-Happy hour at Firebirds</a:t>
            </a:r>
          </a:p>
          <a:p>
            <a:pPr marL="0" indent="0">
              <a:buNone/>
            </a:pPr>
            <a:r>
              <a:rPr lang="en-US" sz="2600" dirty="0"/>
              <a:t>	June 24-Happy hour at the Blue Canoe in Titusville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600" dirty="0" smtClean="0"/>
              <a:t>August </a:t>
            </a:r>
            <a:r>
              <a:rPr lang="en-US" sz="2600" dirty="0"/>
              <a:t>17-Golf outing at Harbor Ridge</a:t>
            </a:r>
          </a:p>
          <a:p>
            <a:pPr marL="0" indent="0">
              <a:buNone/>
            </a:pPr>
            <a:r>
              <a:rPr lang="en-US" sz="2600" dirty="0"/>
              <a:t>	Aug 18-Corn hole tournament at Camp Sherwin</a:t>
            </a:r>
          </a:p>
          <a:p>
            <a:pPr marL="0" indent="0">
              <a:buNone/>
            </a:pPr>
            <a:r>
              <a:rPr lang="en-US" sz="2600" dirty="0"/>
              <a:t>	Week of Sept 10-distribution of lottery tickets to DSP’s</a:t>
            </a:r>
          </a:p>
          <a:p>
            <a:pPr marL="0" indent="0">
              <a:buNone/>
            </a:pPr>
            <a:r>
              <a:rPr lang="en-US" sz="2600" dirty="0"/>
              <a:t>	September 15-DSP party at the Elks Club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600" dirty="0"/>
              <a:t>October 27-Happy hour planned at the Wine Bar</a:t>
            </a:r>
          </a:p>
          <a:p>
            <a:pPr marL="0" indent="0">
              <a:buNone/>
            </a:pPr>
            <a:r>
              <a:rPr lang="en-US" sz="2600" dirty="0"/>
              <a:t>	November 4-Wine tour planned</a:t>
            </a:r>
          </a:p>
        </p:txBody>
      </p:sp>
    </p:spTree>
    <p:extLst>
      <p:ext uri="{BB962C8B-B14F-4D97-AF65-F5344CB8AC3E}">
        <p14:creationId xmlns:p14="http://schemas.microsoft.com/office/powerpoint/2010/main" val="331801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Activities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 and Employees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May 17-Health fair</a:t>
            </a:r>
          </a:p>
          <a:p>
            <a:pPr marL="0" indent="0">
              <a:buNone/>
            </a:pPr>
            <a:r>
              <a:rPr lang="en-US" sz="2800" dirty="0"/>
              <a:t>	May 26-National burger day at the main</a:t>
            </a:r>
          </a:p>
          <a:p>
            <a:pPr marL="0" indent="0">
              <a:buNone/>
            </a:pPr>
            <a:r>
              <a:rPr lang="en-US" sz="2800" dirty="0"/>
              <a:t>	June 14-Horse racing at the casino</a:t>
            </a:r>
          </a:p>
          <a:p>
            <a:pPr marL="0" indent="0">
              <a:buNone/>
            </a:pPr>
            <a:r>
              <a:rPr lang="en-US" sz="2800" dirty="0"/>
              <a:t>	Oct 21-UPS Halloween party planned at MOVE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7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Activities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Clients, Employees, Board, </a:t>
            </a:r>
            <a:r>
              <a:rPr lang="en-US" dirty="0" smtClean="0"/>
              <a:t>Volunteers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2600" dirty="0"/>
              <a:t>July 25-Eight Great Tuesdays at Liberty Park</a:t>
            </a:r>
          </a:p>
          <a:p>
            <a:pPr marL="0" indent="0">
              <a:buNone/>
            </a:pPr>
            <a:r>
              <a:rPr lang="en-US" sz="2600" dirty="0"/>
              <a:t>	July 6 &amp; 7-LECOM Golf Challenge at </a:t>
            </a:r>
            <a:r>
              <a:rPr lang="en-US" sz="2600" dirty="0" err="1" smtClean="0"/>
              <a:t>Peek’n</a:t>
            </a:r>
            <a:r>
              <a:rPr lang="en-US" sz="2600" dirty="0" smtClean="0"/>
              <a:t> Peak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Sept 14-Capital Campaign celebration at MOVE</a:t>
            </a:r>
          </a:p>
        </p:txBody>
      </p:sp>
    </p:spTree>
    <p:extLst>
      <p:ext uri="{BB962C8B-B14F-4D97-AF65-F5344CB8AC3E}">
        <p14:creationId xmlns:p14="http://schemas.microsoft.com/office/powerpoint/2010/main" val="162040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DISCLAIMER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not experts and this is our first attempt to develop a BPTW program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Many ideas I share are not our own and “borrowed” from other successful programs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Based on my experience preparing this presentation, it’s very hard to make a fun presentation on “having fun”!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5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Activities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Clients, Employees, Board, </a:t>
            </a:r>
            <a:r>
              <a:rPr lang="en-US" dirty="0" smtClean="0"/>
              <a:t>Volunteers </a:t>
            </a:r>
            <a:r>
              <a:rPr lang="en-US" dirty="0"/>
              <a:t>and the </a:t>
            </a:r>
            <a:r>
              <a:rPr lang="en-US" dirty="0" smtClean="0"/>
              <a:t>Community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/>
              <a:t>May 5-The Spring Event at the Bayfront Sheraton</a:t>
            </a:r>
          </a:p>
          <a:p>
            <a:pPr marL="0" indent="0">
              <a:buNone/>
            </a:pPr>
            <a:r>
              <a:rPr lang="en-US" sz="2600" dirty="0"/>
              <a:t>	June 12-Partners in Dance at MOVE</a:t>
            </a:r>
          </a:p>
          <a:p>
            <a:pPr marL="0" indent="0">
              <a:buNone/>
            </a:pPr>
            <a:r>
              <a:rPr lang="en-US" sz="2600" dirty="0"/>
              <a:t>	June 18-Goretti open house</a:t>
            </a:r>
          </a:p>
          <a:p>
            <a:pPr marL="0" indent="0">
              <a:buNone/>
            </a:pPr>
            <a:r>
              <a:rPr lang="en-US" sz="2600" dirty="0"/>
              <a:t>	August 22-Memorial service at MOVE</a:t>
            </a:r>
          </a:p>
          <a:p>
            <a:pPr marL="0" indent="0">
              <a:buNone/>
            </a:pPr>
            <a:r>
              <a:rPr lang="en-US" sz="2600" dirty="0"/>
              <a:t>	August 26-Victory Ride</a:t>
            </a:r>
          </a:p>
        </p:txBody>
      </p:sp>
    </p:spTree>
    <p:extLst>
      <p:ext uri="{BB962C8B-B14F-4D97-AF65-F5344CB8AC3E}">
        <p14:creationId xmlns:p14="http://schemas.microsoft.com/office/powerpoint/2010/main" val="378339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114286" cy="5276190"/>
          </a:xfrm>
          <a:prstGeom prst="rect">
            <a:avLst/>
          </a:prstGeom>
        </p:spPr>
      </p:pic>
      <p:pic>
        <p:nvPicPr>
          <p:cNvPr id="5" name="Picture 4" descr="C:\Users\debra\AppData\Local\Microsoft\Windows\Temporary Internet Files\Content.Outlook\07DRB7EO\EHCABPT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091"/>
            <a:ext cx="14960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C7C6A4-E35E-40BF-B7E8-AC591CF46090}"/>
              </a:ext>
            </a:extLst>
          </p:cNvPr>
          <p:cNvSpPr txBox="1"/>
          <p:nvPr/>
        </p:nvSpPr>
        <p:spPr>
          <a:xfrm>
            <a:off x="457200" y="304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Employee-Centric Plan</a:t>
            </a:r>
          </a:p>
        </p:txBody>
      </p:sp>
    </p:spTree>
    <p:extLst>
      <p:ext uri="{BB962C8B-B14F-4D97-AF65-F5344CB8AC3E}">
        <p14:creationId xmlns:p14="http://schemas.microsoft.com/office/powerpoint/2010/main" val="164017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6" y="1524000"/>
            <a:ext cx="8866667" cy="4752381"/>
          </a:xfrm>
          <a:prstGeom prst="rect">
            <a:avLst/>
          </a:prstGeom>
        </p:spPr>
      </p:pic>
      <p:pic>
        <p:nvPicPr>
          <p:cNvPr id="3" name="Picture 2" descr="C:\Users\debra\AppData\Local\Microsoft\Windows\Temporary Internet Files\Content.Outlook\07DRB7EO\EHCABPT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4960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C8B7E6-8CDA-4F25-ADC5-54ECEB15BDD7}"/>
              </a:ext>
            </a:extLst>
          </p:cNvPr>
          <p:cNvSpPr/>
          <p:nvPr/>
        </p:nvSpPr>
        <p:spPr>
          <a:xfrm>
            <a:off x="609600" y="533400"/>
            <a:ext cx="4502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Employee-Centric Plan</a:t>
            </a:r>
          </a:p>
        </p:txBody>
      </p:sp>
    </p:spTree>
    <p:extLst>
      <p:ext uri="{BB962C8B-B14F-4D97-AF65-F5344CB8AC3E}">
        <p14:creationId xmlns:p14="http://schemas.microsoft.com/office/powerpoint/2010/main" val="384637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Building an Educational Platform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7255031" cy="3872875"/>
          </a:xfrm>
          <a:prstGeom prst="rect">
            <a:avLst/>
          </a:prstGeom>
        </p:spPr>
      </p:pic>
      <p:pic>
        <p:nvPicPr>
          <p:cNvPr id="4" name="Picture 3" descr="C:\Users\debra\AppData\Local\Microsoft\Windows\Temporary Internet Files\Content.Outlook\07DRB7EO\EHCABPT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410200"/>
            <a:ext cx="14960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86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7459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BPTW logos, branding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39" y="2125267"/>
            <a:ext cx="1838693" cy="18539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41" y="2058448"/>
            <a:ext cx="2086990" cy="1987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39" y="4179693"/>
            <a:ext cx="5672198" cy="16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85" y="347803"/>
            <a:ext cx="7886700" cy="6834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Branding and Awareness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65" y="4665989"/>
            <a:ext cx="2689338" cy="1063299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5" y="3875472"/>
            <a:ext cx="1619977" cy="921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36" y="4295581"/>
            <a:ext cx="2387525" cy="1433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4" y="4871751"/>
            <a:ext cx="1619977" cy="857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38" y="3713855"/>
            <a:ext cx="1529465" cy="2050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03" y="1074973"/>
            <a:ext cx="914400" cy="3486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56" y="2034751"/>
            <a:ext cx="1844127" cy="1383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99" y="3071266"/>
            <a:ext cx="1681787" cy="1261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28" y="2762153"/>
            <a:ext cx="1866900" cy="1400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5" y="1758624"/>
            <a:ext cx="1640684" cy="1937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06" y="1758624"/>
            <a:ext cx="1775236" cy="1151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36" y="1634705"/>
            <a:ext cx="956850" cy="127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35" y="1814512"/>
            <a:ext cx="855107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4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11" y="-35805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Other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11" y="91951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8800" dirty="0"/>
          </a:p>
          <a:p>
            <a:pPr lvl="2"/>
            <a:r>
              <a:rPr lang="en-US" sz="12800" dirty="0"/>
              <a:t>Work with </a:t>
            </a:r>
            <a:r>
              <a:rPr lang="en-US" sz="12800" dirty="0" smtClean="0"/>
              <a:t>others </a:t>
            </a:r>
            <a:r>
              <a:rPr lang="en-US" sz="12800" dirty="0"/>
              <a:t>that have successful BPTW’s programs</a:t>
            </a:r>
          </a:p>
          <a:p>
            <a:pPr lvl="3"/>
            <a:r>
              <a:rPr lang="en-US" sz="9600" dirty="0"/>
              <a:t>Wegmans</a:t>
            </a:r>
          </a:p>
          <a:p>
            <a:pPr lvl="3"/>
            <a:r>
              <a:rPr lang="en-US" sz="9600" dirty="0"/>
              <a:t>Erie Insurance</a:t>
            </a:r>
            <a:r>
              <a:rPr lang="en-US" sz="12800" dirty="0"/>
              <a:t/>
            </a:r>
            <a:br>
              <a:rPr lang="en-US" sz="12800" dirty="0"/>
            </a:br>
            <a:endParaRPr lang="en-US" sz="12800" dirty="0"/>
          </a:p>
          <a:p>
            <a:pPr lvl="2"/>
            <a:r>
              <a:rPr lang="en-US" sz="12800" dirty="0"/>
              <a:t>Build BPTW into your new employee </a:t>
            </a:r>
            <a:r>
              <a:rPr lang="en-US" sz="12800" dirty="0" smtClean="0"/>
              <a:t>orientation</a:t>
            </a:r>
          </a:p>
          <a:p>
            <a:pPr marL="914400" lvl="2" indent="0">
              <a:buNone/>
            </a:pPr>
            <a:endParaRPr lang="en-US" sz="12800" dirty="0" smtClean="0"/>
          </a:p>
          <a:p>
            <a:pPr lvl="2"/>
            <a:r>
              <a:rPr lang="en-US" sz="12800" dirty="0" smtClean="0"/>
              <a:t>Engage your Board</a:t>
            </a:r>
            <a:r>
              <a:rPr lang="en-US" sz="12800" dirty="0"/>
              <a:t/>
            </a:r>
            <a:br>
              <a:rPr lang="en-US" sz="12800" dirty="0"/>
            </a:br>
            <a:endParaRPr lang="en-US" sz="12800" dirty="0"/>
          </a:p>
          <a:p>
            <a:pPr lvl="2"/>
            <a:r>
              <a:rPr lang="en-US" sz="12800" dirty="0"/>
              <a:t>Create a </a:t>
            </a:r>
            <a:r>
              <a:rPr lang="en-US" sz="12800" dirty="0" smtClean="0"/>
              <a:t>budget</a:t>
            </a:r>
          </a:p>
          <a:p>
            <a:pPr lvl="2"/>
            <a:endParaRPr lang="en-US" sz="4900" dirty="0"/>
          </a:p>
          <a:p>
            <a:pPr marL="914400" lvl="2" indent="0">
              <a:buNone/>
            </a:pPr>
            <a:endParaRPr lang="en-US" sz="8800" dirty="0"/>
          </a:p>
          <a:p>
            <a:pPr lvl="1"/>
            <a:endParaRPr lang="en-US" sz="7000" dirty="0"/>
          </a:p>
          <a:p>
            <a:pPr lvl="1" algn="ctr">
              <a:buNone/>
            </a:pP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257800"/>
            <a:ext cx="14960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731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739" y="5256545"/>
            <a:ext cx="1585619" cy="1592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841"/>
            <a:ext cx="1948543" cy="1518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382675"/>
            <a:ext cx="2643739" cy="1604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38" y="5044891"/>
            <a:ext cx="1869523" cy="1764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806" y="3222127"/>
            <a:ext cx="2438400" cy="1822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01" y="1970617"/>
            <a:ext cx="1942133" cy="20666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621" y="5159554"/>
            <a:ext cx="1294702" cy="1353310"/>
          </a:xfrm>
          <a:prstGeom prst="rect">
            <a:avLst/>
          </a:prstGeom>
        </p:spPr>
      </p:pic>
      <p:pic>
        <p:nvPicPr>
          <p:cNvPr id="19" name="Picture 18" descr="C:\Users\debra\AppData\Local\Microsoft\Windows\Temporary Internet Files\Content.Outlook\07DRB7EO\EHCABPTW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8539" y="1144329"/>
            <a:ext cx="2664731" cy="22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7479621" y="3779600"/>
            <a:ext cx="1600730" cy="11201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4457" y="3877985"/>
            <a:ext cx="121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all love</a:t>
            </a:r>
          </a:p>
          <a:p>
            <a:r>
              <a:rPr lang="en-US" dirty="0"/>
              <a:t>working at</a:t>
            </a:r>
          </a:p>
          <a:p>
            <a:r>
              <a:rPr lang="en-US" dirty="0"/>
              <a:t>EHCA!!!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19200" y="4072709"/>
            <a:ext cx="1615007" cy="82699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199" y="4120223"/>
            <a:ext cx="163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clients are awesome!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887303" y="168467"/>
            <a:ext cx="1236897" cy="64202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06870" y="240814"/>
            <a:ext cx="95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It’s so</a:t>
            </a:r>
          </a:p>
          <a:p>
            <a:r>
              <a:rPr lang="en-US" sz="1400" dirty="0"/>
              <a:t>much fun</a:t>
            </a:r>
            <a:r>
              <a:rPr lang="en-US" sz="1200" dirty="0"/>
              <a:t>!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4920060" y="5256545"/>
            <a:ext cx="1323734" cy="762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4241" y="5405322"/>
            <a:ext cx="1155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We have the best CEO ever!!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A15B16-30E9-48FC-A76C-538202DB99C1}"/>
              </a:ext>
            </a:extLst>
          </p:cNvPr>
          <p:cNvSpPr txBox="1"/>
          <p:nvPr/>
        </p:nvSpPr>
        <p:spPr>
          <a:xfrm>
            <a:off x="3574196" y="250447"/>
            <a:ext cx="550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Thank you for your Interest!</a:t>
            </a:r>
          </a:p>
        </p:txBody>
      </p:sp>
    </p:spTree>
    <p:extLst>
      <p:ext uri="{BB962C8B-B14F-4D97-AF65-F5344CB8AC3E}">
        <p14:creationId xmlns:p14="http://schemas.microsoft.com/office/powerpoint/2010/main" val="5059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A4001D"/>
                </a:solidFill>
                <a:latin typeface="Gill Sans MT" pitchFamily="34" charset="0"/>
              </a:rPr>
              <a:t>Questions/Discussion</a:t>
            </a:r>
            <a:r>
              <a:rPr lang="en-US" b="1" dirty="0">
                <a:solidFill>
                  <a:srgbClr val="A4001D"/>
                </a:solidFill>
                <a:latin typeface="Gill Sans MT" pitchFamily="34" charset="0"/>
              </a:rPr>
              <a:t/>
            </a:r>
            <a:br>
              <a:rPr lang="en-US" b="1" dirty="0">
                <a:solidFill>
                  <a:srgbClr val="A4001D"/>
                </a:solidFill>
                <a:latin typeface="Gill Sans MT" pitchFamily="34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4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026" y="2057400"/>
            <a:ext cx="3491949" cy="268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78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5221"/>
            <a:ext cx="9144000" cy="438581"/>
          </a:xfrm>
        </p:spPr>
        <p:txBody>
          <a:bodyPr/>
          <a:lstStyle/>
          <a:p>
            <a:pPr algn="ctr"/>
            <a:r>
              <a:rPr lang="en-US" sz="2250" dirty="0">
                <a:latin typeface="Gill Sans MT" pitchFamily="34" charset="0"/>
              </a:rPr>
              <a:t>         Our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67023" y="2303507"/>
            <a:ext cx="5314950" cy="1581374"/>
          </a:xfrm>
        </p:spPr>
        <p:txBody>
          <a:bodyPr/>
          <a:lstStyle/>
          <a:p>
            <a:pPr algn="ctr"/>
            <a:r>
              <a:rPr lang="en-US" sz="1875" dirty="0">
                <a:latin typeface="Gill Sans MT" pitchFamily="34" charset="0"/>
              </a:rPr>
              <a:t>The mission of EHCA is to assist people </a:t>
            </a:r>
            <a:br>
              <a:rPr lang="en-US" sz="1875" dirty="0">
                <a:latin typeface="Gill Sans MT" pitchFamily="34" charset="0"/>
              </a:rPr>
            </a:br>
            <a:r>
              <a:rPr lang="en-US" sz="1875" dirty="0">
                <a:latin typeface="Gill Sans MT" pitchFamily="34" charset="0"/>
              </a:rPr>
              <a:t>with disabilities to live rich &amp; fulfilling lives. </a:t>
            </a:r>
          </a:p>
        </p:txBody>
      </p:sp>
      <p:pic>
        <p:nvPicPr>
          <p:cNvPr id="11" name="Picture Placeholder 10" descr="EHCA_TRR_0086-8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32825" t="18937" r="32825"/>
          <a:stretch>
            <a:fillRect/>
          </a:stretch>
        </p:blipFill>
        <p:spPr>
          <a:xfrm>
            <a:off x="112854" y="970104"/>
            <a:ext cx="1744883" cy="2748506"/>
          </a:xfrm>
        </p:spPr>
      </p:pic>
      <p:pic>
        <p:nvPicPr>
          <p:cNvPr id="6" name="Picture 5" descr="EHCA_TRR_0299-299.jpg"/>
          <p:cNvPicPr>
            <a:picLocks noChangeAspect="1"/>
          </p:cNvPicPr>
          <p:nvPr/>
        </p:nvPicPr>
        <p:blipFill>
          <a:blip r:embed="rId3" cstate="print"/>
          <a:srcRect l="13542" t="16877" r="19775" b="15612"/>
          <a:stretch>
            <a:fillRect/>
          </a:stretch>
        </p:blipFill>
        <p:spPr>
          <a:xfrm>
            <a:off x="6206925" y="3999777"/>
            <a:ext cx="2762298" cy="18664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 descr="P80.png"/>
          <p:cNvPicPr>
            <a:picLocks noChangeAspect="1"/>
          </p:cNvPicPr>
          <p:nvPr/>
        </p:nvPicPr>
        <p:blipFill>
          <a:blip r:embed="rId4" cstate="print"/>
          <a:srcRect l="20773" r="13939"/>
          <a:stretch>
            <a:fillRect/>
          </a:stretch>
        </p:blipFill>
        <p:spPr>
          <a:xfrm>
            <a:off x="1519179" y="3114313"/>
            <a:ext cx="2327512" cy="200531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EHCA_TRR_0143-143.jpg"/>
          <p:cNvPicPr>
            <a:picLocks noChangeAspect="1"/>
          </p:cNvPicPr>
          <p:nvPr/>
        </p:nvPicPr>
        <p:blipFill>
          <a:blip r:embed="rId5" cstate="print"/>
          <a:srcRect l="17652" t="9129" r="11489" b="189"/>
          <a:stretch>
            <a:fillRect/>
          </a:stretch>
        </p:blipFill>
        <p:spPr>
          <a:xfrm>
            <a:off x="3689431" y="3270571"/>
            <a:ext cx="2699795" cy="230587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743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31447888"/>
              </p:ext>
            </p:extLst>
          </p:nvPr>
        </p:nvGraphicFramePr>
        <p:xfrm>
          <a:off x="165838" y="1303482"/>
          <a:ext cx="8744990" cy="446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1371600" y="6557918"/>
            <a:ext cx="91439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>
                <a:solidFill>
                  <a:prstClr val="black"/>
                </a:solidFill>
                <a:latin typeface="Gill Sans MT" pitchFamily="34" charset="0"/>
              </a:rPr>
              <a:t>*NOTE: size of circle indicates relative program budget, not number of participants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1036807"/>
            <a:ext cx="91439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4001D"/>
                </a:solidFill>
                <a:latin typeface="Gill Sans MT" pitchFamily="34" charset="0"/>
              </a:rPr>
              <a:t>Residential &amp; Community Programs*</a:t>
            </a:r>
          </a:p>
        </p:txBody>
      </p:sp>
      <p:pic>
        <p:nvPicPr>
          <p:cNvPr id="5" name="Picture 4" descr="C:\Users\debra\AppData\Local\Microsoft\Windows\Temporary Internet Files\Content.Outlook\07DRB7EO\EHCABPTW.jpg">
            <a:extLst>
              <a:ext uri="{FF2B5EF4-FFF2-40B4-BE49-F238E27FC236}">
                <a16:creationId xmlns="" xmlns:a16="http://schemas.microsoft.com/office/drawing/2014/main" id="{5606E109-FCA3-47E0-AD4D-86A377572D3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529" y="236707"/>
            <a:ext cx="1665271" cy="151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20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489"/>
            <a:ext cx="9144000" cy="860655"/>
          </a:xfrm>
        </p:spPr>
        <p:txBody>
          <a:bodyPr/>
          <a:lstStyle/>
          <a:p>
            <a:pPr algn="ctr"/>
            <a:r>
              <a:rPr lang="en-US" sz="2250" dirty="0">
                <a:latin typeface="Gill Sans MT" pitchFamily="34" charset="0"/>
              </a:rPr>
              <a:t>EHCA Facts/Stats</a:t>
            </a:r>
            <a:br>
              <a:rPr lang="en-US" sz="2250" dirty="0">
                <a:latin typeface="Gill Sans MT" pitchFamily="34" charset="0"/>
              </a:rPr>
            </a:br>
            <a:r>
              <a:rPr lang="en-US" sz="150" dirty="0">
                <a:latin typeface="Gill Sans MT" pitchFamily="34" charset="0"/>
              </a:rPr>
              <a:t/>
            </a:r>
            <a:br>
              <a:rPr lang="en-US" sz="150" dirty="0">
                <a:latin typeface="Gill Sans MT" pitchFamily="34" charset="0"/>
              </a:rPr>
            </a:br>
            <a:r>
              <a:rPr lang="en-US" sz="150" dirty="0">
                <a:latin typeface="Gill Sans MT" pitchFamily="34" charset="0"/>
              </a:rPr>
              <a:t/>
            </a:r>
            <a:br>
              <a:rPr lang="en-US" sz="150" dirty="0">
                <a:latin typeface="Gill Sans MT" pitchFamily="34" charset="0"/>
              </a:rPr>
            </a:br>
            <a:r>
              <a:rPr lang="en-US" sz="150" dirty="0">
                <a:latin typeface="Gill Sans MT" pitchFamily="34" charset="0"/>
              </a:rPr>
              <a:t/>
            </a:r>
            <a:br>
              <a:rPr lang="en-US" sz="150" dirty="0">
                <a:latin typeface="Gill Sans MT" pitchFamily="34" charset="0"/>
              </a:rPr>
            </a:br>
            <a:r>
              <a:rPr lang="en-US" sz="150" dirty="0">
                <a:latin typeface="Gill Sans MT" pitchFamily="34" charset="0"/>
              </a:rPr>
              <a:t/>
            </a:r>
            <a:br>
              <a:rPr lang="en-US" sz="150" dirty="0">
                <a:latin typeface="Gill Sans MT" pitchFamily="34" charset="0"/>
              </a:rPr>
            </a:br>
            <a:r>
              <a:rPr lang="en-US" sz="2250" dirty="0">
                <a:latin typeface="Gill Sans MT" pitchFamily="34" charset="0"/>
              </a:rPr>
              <a:t>Residential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47710" y="1910240"/>
            <a:ext cx="5996771" cy="2263158"/>
          </a:xfrm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sz="1575" dirty="0">
                <a:latin typeface="Gill Sans MT" pitchFamily="34" charset="0"/>
              </a:rPr>
              <a:t>EHCA operates 19 community homes in Erie &amp; Crawford counties, serving 100 full-time residents. </a:t>
            </a:r>
          </a:p>
          <a:p>
            <a:pPr>
              <a:buFont typeface="Arial" pitchFamily="34" charset="0"/>
              <a:buChar char="•"/>
            </a:pPr>
            <a:r>
              <a:rPr lang="en-US" sz="1575" dirty="0">
                <a:latin typeface="Gill Sans MT" pitchFamily="34" charset="0"/>
              </a:rPr>
              <a:t>We have over 25 locations</a:t>
            </a:r>
          </a:p>
          <a:p>
            <a:pPr>
              <a:buFont typeface="Arial" pitchFamily="34" charset="0"/>
              <a:buChar char="•"/>
            </a:pPr>
            <a:r>
              <a:rPr lang="en-US" sz="1575" dirty="0">
                <a:latin typeface="Gill Sans MT" pitchFamily="34" charset="0"/>
              </a:rPr>
              <a:t>We employ approximately 550 team members</a:t>
            </a:r>
          </a:p>
          <a:p>
            <a:pPr>
              <a:buFont typeface="Arial" pitchFamily="34" charset="0"/>
              <a:buChar char="•"/>
            </a:pPr>
            <a:r>
              <a:rPr lang="en-US" sz="1575" dirty="0">
                <a:latin typeface="Gill Sans MT" pitchFamily="34" charset="0"/>
              </a:rPr>
              <a:t>Annual Budget = $22M</a:t>
            </a:r>
          </a:p>
          <a:p>
            <a:pPr>
              <a:buFont typeface="Arial" pitchFamily="34" charset="0"/>
              <a:buChar char="•"/>
            </a:pPr>
            <a:r>
              <a:rPr lang="en-US" sz="1575" dirty="0">
                <a:latin typeface="Gill Sans MT" pitchFamily="34" charset="0"/>
              </a:rPr>
              <a:t>Total clients served daily = 400+</a:t>
            </a:r>
          </a:p>
        </p:txBody>
      </p:sp>
      <p:pic>
        <p:nvPicPr>
          <p:cNvPr id="8" name="Picture 7" descr="EHCA_TRR_0057-57.jpg"/>
          <p:cNvPicPr>
            <a:picLocks noChangeAspect="1"/>
          </p:cNvPicPr>
          <p:nvPr/>
        </p:nvPicPr>
        <p:blipFill>
          <a:blip r:embed="rId2" cstate="print"/>
          <a:srcRect l="24786" t="3462" r="10702" b="10259"/>
          <a:stretch>
            <a:fillRect/>
          </a:stretch>
        </p:blipFill>
        <p:spPr>
          <a:xfrm>
            <a:off x="104173" y="987465"/>
            <a:ext cx="2499510" cy="223102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 descr="EHCA_TRR_0105-105_edit.jpg"/>
          <p:cNvPicPr>
            <a:picLocks noChangeAspect="1"/>
          </p:cNvPicPr>
          <p:nvPr/>
        </p:nvPicPr>
        <p:blipFill>
          <a:blip r:embed="rId3" cstate="print"/>
          <a:srcRect l="12528" t="5064" r="21352" b="9367"/>
          <a:stretch>
            <a:fillRect/>
          </a:stretch>
        </p:blipFill>
        <p:spPr>
          <a:xfrm>
            <a:off x="6793465" y="3754861"/>
            <a:ext cx="2243468" cy="193771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29694432"/>
              </p:ext>
            </p:extLst>
          </p:nvPr>
        </p:nvGraphicFramePr>
        <p:xfrm>
          <a:off x="1508612" y="4723718"/>
          <a:ext cx="3825388" cy="182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426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1614591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latin typeface="Bookman Old Style" panose="02050604050505020204" pitchFamily="18" charset="0"/>
              </a:rPr>
              <a:t> </a:t>
            </a:r>
            <a:r>
              <a:rPr lang="en-US" sz="2400" b="1" i="1" dirty="0">
                <a:latin typeface="Bookman Old Style" panose="02050604050505020204" pitchFamily="18" charset="0"/>
              </a:rPr>
              <a:t>EHCA’s Hope, Compassion, &amp; Possibilities Capital Campaign </a:t>
            </a:r>
            <a:r>
              <a:rPr lang="en-US" sz="2400" b="1" i="1" dirty="0" smtClean="0">
                <a:latin typeface="Bookman Old Style" panose="02050604050505020204" pitchFamily="18" charset="0"/>
              </a:rPr>
              <a:t>exceeded all expectations and all of the EHCA family want </a:t>
            </a:r>
            <a:r>
              <a:rPr lang="en-US" sz="2400" b="1" i="1" dirty="0">
                <a:latin typeface="Bookman Old Style" panose="02050604050505020204" pitchFamily="18" charset="0"/>
              </a:rPr>
              <a:t>to </a:t>
            </a:r>
            <a:r>
              <a:rPr lang="en-US" sz="2400" b="1" i="1" dirty="0" smtClean="0">
                <a:latin typeface="Bookman Old Style" panose="02050604050505020204" pitchFamily="18" charset="0"/>
              </a:rPr>
              <a:t>extend a huge </a:t>
            </a:r>
            <a:r>
              <a:rPr lang="en-US" sz="2400" b="1" i="1" dirty="0">
                <a:latin typeface="Bookman Old Style" panose="02050604050505020204" pitchFamily="18" charset="0"/>
              </a:rPr>
              <a:t>“thank </a:t>
            </a:r>
            <a:r>
              <a:rPr lang="en-US" sz="2400" b="1" i="1" dirty="0" smtClean="0">
                <a:latin typeface="Bookman Old Style" panose="02050604050505020204" pitchFamily="18" charset="0"/>
              </a:rPr>
              <a:t>you” to Erie and the entire community for the generous support!  </a:t>
            </a:r>
            <a:endParaRPr lang="en-US" sz="2400" b="1" i="1" dirty="0">
              <a:latin typeface="Bookman Old Style" panose="020506040505050202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325032" cy="3061253"/>
          </a:xfrm>
        </p:spPr>
      </p:pic>
      <p:sp>
        <p:nvSpPr>
          <p:cNvPr id="3" name="TextBox 2"/>
          <p:cNvSpPr txBox="1"/>
          <p:nvPr/>
        </p:nvSpPr>
        <p:spPr>
          <a:xfrm>
            <a:off x="1828800" y="5867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Campaign Target = $1.5M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73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latin typeface="Bookman Old Style" panose="02050604050505020204" pitchFamily="18" charset="0"/>
              </a:rPr>
              <a:t>The Results!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8416"/>
            <a:ext cx="7886700" cy="3948216"/>
          </a:xfrm>
        </p:spPr>
        <p:txBody>
          <a:bodyPr>
            <a:normAutofit fontScale="40000" lnSpcReduction="20000"/>
          </a:bodyPr>
          <a:lstStyle/>
          <a:p>
            <a:r>
              <a:rPr lang="en-US" sz="5250" dirty="0">
                <a:latin typeface="Gill Sans MT" panose="020B0502020104020203" pitchFamily="34" charset="0"/>
              </a:rPr>
              <a:t>Approximate face-to-face interactions – 750</a:t>
            </a:r>
          </a:p>
          <a:p>
            <a:pPr marL="0" indent="0">
              <a:buNone/>
            </a:pPr>
            <a:endParaRPr lang="en-US" sz="5250" dirty="0">
              <a:latin typeface="Gill Sans MT" panose="020B0502020104020203" pitchFamily="34" charset="0"/>
            </a:endParaRPr>
          </a:p>
          <a:p>
            <a:r>
              <a:rPr lang="en-US" sz="5250" dirty="0">
                <a:latin typeface="Gill Sans MT" panose="020B0502020104020203" pitchFamily="34" charset="0"/>
              </a:rPr>
              <a:t>Overall “touch points” – in the thousands</a:t>
            </a:r>
          </a:p>
          <a:p>
            <a:pPr marL="0" indent="0">
              <a:buNone/>
            </a:pPr>
            <a:endParaRPr lang="en-US" sz="5250" dirty="0">
              <a:latin typeface="Gill Sans MT" panose="020B0502020104020203" pitchFamily="34" charset="0"/>
            </a:endParaRPr>
          </a:p>
          <a:p>
            <a:r>
              <a:rPr lang="en-US" sz="5250" dirty="0">
                <a:latin typeface="Gill Sans MT" panose="020B0502020104020203" pitchFamily="34" charset="0"/>
              </a:rPr>
              <a:t>Staff pledges - $66,792 – 169 donors </a:t>
            </a:r>
            <a:r>
              <a:rPr lang="en-US" sz="5250" i="1" dirty="0">
                <a:latin typeface="Gill Sans MT" panose="020B0502020104020203" pitchFamily="34" charset="0"/>
              </a:rPr>
              <a:t>(1/3 of our staff participated)</a:t>
            </a:r>
          </a:p>
          <a:p>
            <a:pPr marL="0" indent="0">
              <a:buNone/>
            </a:pPr>
            <a:endParaRPr lang="en-US" sz="5250" dirty="0">
              <a:latin typeface="Gill Sans MT" panose="020B0502020104020203" pitchFamily="34" charset="0"/>
            </a:endParaRPr>
          </a:p>
          <a:p>
            <a:r>
              <a:rPr lang="en-US" sz="5250" dirty="0">
                <a:latin typeface="Gill Sans MT" panose="020B0502020104020203" pitchFamily="34" charset="0"/>
              </a:rPr>
              <a:t>Total board pledges - $390,000 – 100% participation!</a:t>
            </a:r>
          </a:p>
          <a:p>
            <a:pPr marL="0" indent="0">
              <a:buNone/>
            </a:pPr>
            <a:endParaRPr lang="en-US" sz="5250" dirty="0">
              <a:latin typeface="Gill Sans MT" panose="020B0502020104020203" pitchFamily="34" charset="0"/>
            </a:endParaRPr>
          </a:p>
          <a:p>
            <a:r>
              <a:rPr lang="en-US" sz="5250" dirty="0">
                <a:latin typeface="Gill Sans MT" panose="020B0502020104020203" pitchFamily="34" charset="0"/>
              </a:rPr>
              <a:t>Current Campaign total - </a:t>
            </a:r>
            <a:r>
              <a:rPr lang="en-US" sz="10125" b="1" dirty="0">
                <a:latin typeface="Gill Sans MT" panose="020B0502020104020203" pitchFamily="34" charset="0"/>
              </a:rPr>
              <a:t>$2,768,445</a:t>
            </a:r>
            <a:r>
              <a:rPr lang="en-US" sz="10125" dirty="0">
                <a:latin typeface="Gill Sans MT" panose="020B0502020104020203" pitchFamily="34" charset="0"/>
              </a:rPr>
              <a:t>!!!</a:t>
            </a:r>
          </a:p>
          <a:p>
            <a:pPr marL="0" indent="0">
              <a:buNone/>
            </a:pPr>
            <a:r>
              <a:rPr lang="en-US" sz="2250" dirty="0">
                <a:latin typeface="Gill Sans MT" panose="020B0502020104020203" pitchFamily="34" charset="0"/>
              </a:rPr>
              <a:t/>
            </a:r>
            <a:br>
              <a:rPr lang="en-US" sz="2250" dirty="0">
                <a:latin typeface="Gill Sans MT" panose="020B0502020104020203" pitchFamily="34" charset="0"/>
              </a:rPr>
            </a:br>
            <a:endParaRPr lang="en-US" sz="225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250" dirty="0">
                <a:latin typeface="Gill Sans MT" panose="020B0502020104020203" pitchFamily="34" charset="0"/>
              </a:rPr>
              <a:t/>
            </a:r>
            <a:br>
              <a:rPr lang="en-US" sz="2250" dirty="0">
                <a:latin typeface="Gill Sans MT" panose="020B0502020104020203" pitchFamily="34" charset="0"/>
              </a:rPr>
            </a:br>
            <a:r>
              <a:rPr lang="en-US" sz="2250" dirty="0">
                <a:latin typeface="Gill Sans MT" panose="020B0502020104020203" pitchFamily="34" charset="0"/>
              </a:rPr>
              <a:t/>
            </a:r>
            <a:br>
              <a:rPr lang="en-US" sz="2250" dirty="0">
                <a:latin typeface="Gill Sans MT" panose="020B0502020104020203" pitchFamily="34" charset="0"/>
              </a:rPr>
            </a:br>
            <a:endParaRPr lang="en-US" sz="2250" dirty="0">
              <a:latin typeface="Gill Sans MT" panose="020B0502020104020203" pitchFamily="34" charset="0"/>
            </a:endParaRPr>
          </a:p>
          <a:p>
            <a:endParaRPr lang="en-US" sz="2250" dirty="0"/>
          </a:p>
          <a:p>
            <a:pPr marL="342900" lvl="1" indent="0">
              <a:buNone/>
            </a:pP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06936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Place to Work (BPTW)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8800" dirty="0"/>
          </a:p>
          <a:p>
            <a:pPr lvl="1"/>
            <a:r>
              <a:rPr lang="en-US" sz="11200" dirty="0"/>
              <a:t>What it is?</a:t>
            </a:r>
            <a:br>
              <a:rPr lang="en-US" sz="11200" dirty="0"/>
            </a:br>
            <a:endParaRPr lang="en-US" sz="11200" dirty="0"/>
          </a:p>
          <a:p>
            <a:pPr lvl="1"/>
            <a:r>
              <a:rPr lang="en-US" sz="11200" dirty="0"/>
              <a:t>Why do it?</a:t>
            </a:r>
            <a:r>
              <a:rPr lang="en-US" sz="10800" dirty="0"/>
              <a:t/>
            </a:r>
            <a:br>
              <a:rPr lang="en-US" sz="10800" dirty="0"/>
            </a:br>
            <a:endParaRPr lang="en-US" sz="10800" dirty="0"/>
          </a:p>
          <a:p>
            <a:pPr lvl="1"/>
            <a:r>
              <a:rPr lang="en-US" sz="11200" dirty="0"/>
              <a:t>Ideas on how to do it</a:t>
            </a:r>
            <a:br>
              <a:rPr lang="en-US" sz="11200" dirty="0"/>
            </a:br>
            <a:endParaRPr lang="en-US" sz="11200" dirty="0"/>
          </a:p>
          <a:p>
            <a:pPr lvl="1"/>
            <a:r>
              <a:rPr lang="en-US" sz="11200" dirty="0"/>
              <a:t>Other thoughts</a:t>
            </a:r>
          </a:p>
          <a:p>
            <a:pPr marL="914400" lvl="2" indent="0">
              <a:buNone/>
            </a:pPr>
            <a:endParaRPr lang="en-US" sz="8800" dirty="0"/>
          </a:p>
          <a:p>
            <a:pPr lvl="1"/>
            <a:endParaRPr lang="en-US" sz="7000" dirty="0"/>
          </a:p>
          <a:p>
            <a:pPr lvl="1" algn="ctr">
              <a:buNone/>
            </a:pP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19600"/>
            <a:ext cx="18008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What is Best Place to Work?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“The EHCA version”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11200" dirty="0"/>
              <a:t>BPTW was initiated in 2016 as an idea to provide greater attention to our employees</a:t>
            </a:r>
            <a:br>
              <a:rPr lang="en-US" sz="11200" dirty="0"/>
            </a:br>
            <a:endParaRPr lang="en-US" sz="1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1200" dirty="0"/>
              <a:t>On the most basic level BPTW is a framework to create and sustain a work culture where all employees feel engaged, supported and important.</a:t>
            </a:r>
            <a:br>
              <a:rPr lang="en-US" sz="11200" dirty="0"/>
            </a:br>
            <a:endParaRPr lang="en-US" sz="11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1200" dirty="0"/>
              <a:t>On another </a:t>
            </a:r>
            <a:r>
              <a:rPr lang="en-US" sz="11200" dirty="0" smtClean="0"/>
              <a:t>level </a:t>
            </a:r>
            <a:r>
              <a:rPr lang="en-US" sz="11200" dirty="0"/>
              <a:t>we want our team to be enthusiastic about their role and quite frankly, to enjoy what they do and have fun.</a:t>
            </a:r>
            <a:br>
              <a:rPr lang="en-US" sz="11200" dirty="0"/>
            </a:br>
            <a:endParaRPr lang="en-US" sz="112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11200" dirty="0"/>
          </a:p>
          <a:p>
            <a:pPr lvl="2"/>
            <a:endParaRPr lang="en-US" sz="11200" dirty="0"/>
          </a:p>
          <a:p>
            <a:pPr lvl="1"/>
            <a:endParaRPr lang="en-US" sz="7000" dirty="0"/>
          </a:p>
          <a:p>
            <a:pPr lvl="1" algn="ctr">
              <a:buNone/>
            </a:pP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  <a:p>
            <a:endParaRPr lang="en-US" dirty="0"/>
          </a:p>
        </p:txBody>
      </p:sp>
      <p:pic>
        <p:nvPicPr>
          <p:cNvPr id="6" name="Picture 5" descr="C:\Users\debra\AppData\Local\Microsoft\Windows\Temporary Internet Files\Content.Outlook\07DRB7EO\EHCABP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486400"/>
            <a:ext cx="1191260" cy="11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74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505</Words>
  <Application>Microsoft Office PowerPoint</Application>
  <PresentationFormat>On-screen Show (4:3)</PresentationFormat>
  <Paragraphs>198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Gill Sans MT</vt:lpstr>
      <vt:lpstr>Wingdings</vt:lpstr>
      <vt:lpstr>Office Theme</vt:lpstr>
      <vt:lpstr>Best Place to Work </vt:lpstr>
      <vt:lpstr>DISCLAIMER</vt:lpstr>
      <vt:lpstr>         Our mission</vt:lpstr>
      <vt:lpstr>PowerPoint Presentation</vt:lpstr>
      <vt:lpstr>EHCA Facts/Stats     Residential</vt:lpstr>
      <vt:lpstr> EHCA’s Hope, Compassion, &amp; Possibilities Capital Campaign exceeded all expectations and all of the EHCA family want to extend a huge “thank you” to Erie and the entire community for the generous support!  </vt:lpstr>
      <vt:lpstr>The Results!</vt:lpstr>
      <vt:lpstr>Best Place to Work (BPTW)</vt:lpstr>
      <vt:lpstr>What is Best Place to Work? “The EHCA version”</vt:lpstr>
      <vt:lpstr>Why we are doing it</vt:lpstr>
      <vt:lpstr>Things that are not so important to us</vt:lpstr>
      <vt:lpstr>Important principles of BPTW</vt:lpstr>
      <vt:lpstr>How it is being done</vt:lpstr>
      <vt:lpstr>Current BPTW Committee Members</vt:lpstr>
      <vt:lpstr>EHCA’s BPTW Blueprint</vt:lpstr>
      <vt:lpstr>Activities and Events</vt:lpstr>
      <vt:lpstr>Activities and Events</vt:lpstr>
      <vt:lpstr>Activities and Events</vt:lpstr>
      <vt:lpstr>Activities and Events</vt:lpstr>
      <vt:lpstr>Activities and Events</vt:lpstr>
      <vt:lpstr>PowerPoint Presentation</vt:lpstr>
      <vt:lpstr>PowerPoint Presentation</vt:lpstr>
      <vt:lpstr>Building an Educational Platform</vt:lpstr>
      <vt:lpstr>BPTW logos, branding</vt:lpstr>
      <vt:lpstr>Branding and Awareness </vt:lpstr>
      <vt:lpstr>Other Thoughts</vt:lpstr>
      <vt:lpstr>PowerPoint Presentation</vt:lpstr>
      <vt:lpstr>Questions/Discussion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EHCA  CEO Board Report May 25, 2016</dc:title>
  <dc:creator>Lorine Lewkowicz</dc:creator>
  <cp:lastModifiedBy>Ellen Kehl</cp:lastModifiedBy>
  <cp:revision>123</cp:revision>
  <cp:lastPrinted>2017-10-05T17:26:02Z</cp:lastPrinted>
  <dcterms:created xsi:type="dcterms:W3CDTF">2016-05-23T16:05:56Z</dcterms:created>
  <dcterms:modified xsi:type="dcterms:W3CDTF">2017-10-18T14:49:48Z</dcterms:modified>
</cp:coreProperties>
</file>