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721" r:id="rId2"/>
    <p:sldMasterId id="2147483709" r:id="rId3"/>
    <p:sldMasterId id="2147483685" r:id="rId4"/>
    <p:sldMasterId id="2147483697" r:id="rId5"/>
  </p:sldMasterIdLst>
  <p:sldIdLst>
    <p:sldId id="256" r:id="rId6"/>
    <p:sldId id="274" r:id="rId7"/>
    <p:sldId id="265" r:id="rId8"/>
    <p:sldId id="275" r:id="rId9"/>
    <p:sldId id="278" r:id="rId10"/>
    <p:sldId id="276" r:id="rId11"/>
    <p:sldId id="267" r:id="rId12"/>
    <p:sldId id="261" r:id="rId13"/>
    <p:sldId id="277" r:id="rId14"/>
    <p:sldId id="279" r:id="rId15"/>
    <p:sldId id="280" r:id="rId16"/>
    <p:sldId id="283" r:id="rId17"/>
    <p:sldId id="282" r:id="rId18"/>
    <p:sldId id="281" r:id="rId19"/>
    <p:sldId id="262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Nonprofit Talent: </a:t>
            </a:r>
            <a:r>
              <a:rPr lang="en-US" i="1" dirty="0" smtClean="0"/>
              <a:t>Regional Knowledge. National Reach.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5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354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3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40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64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32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18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4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0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3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8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25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7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8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85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35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65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4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94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3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Nonprofit Talent: </a:t>
            </a:r>
            <a:r>
              <a:rPr lang="en-US" i="1" dirty="0" smtClean="0"/>
              <a:t>Regional Knowledge. National Reach.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64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58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3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36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71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61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66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52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1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37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38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28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6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48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23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0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6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67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76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0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81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8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09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68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66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03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8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14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85" y="6193655"/>
            <a:ext cx="2255861" cy="4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7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5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0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BD3A-CFC2-4767-AB68-B56294D0BF5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390F2-25A5-4ADA-8856-DC98F9B2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98C21-6A4D-4D97-9BB5-39C4F715C08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/>
              <a:t>Nonprofit Talent: </a:t>
            </a:r>
            <a:r>
              <a:rPr lang="en-US" b="1" i="1" dirty="0" smtClean="0"/>
              <a:t>Regional Knowledge. National Reach.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4331E-E0E9-4299-9D99-3213AB43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6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C2C4-7750-4D0D-80BD-4E1B3707A69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69B64-05D9-496A-BFD4-79D830BE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3DBA-B504-4525-B706-871287A4EA6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34D08-7361-42E0-A496-3312B4A7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8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1713D80A-C274-4FCD-8931-E52445C0DE39@hsd1.pa.comcast.ne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DIY: Managing an Executive Transition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559987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Erie Nonprofit Day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10:00 – 11:00 AM/Tuesday, October 24, </a:t>
            </a:r>
            <a:r>
              <a:rPr lang="en-US" sz="2800" dirty="0" smtClean="0">
                <a:solidFill>
                  <a:srgbClr val="0070C0"/>
                </a:solidFill>
              </a:rPr>
              <a:t>2017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7" y="1341785"/>
            <a:ext cx="4121866" cy="775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1" y="339117"/>
            <a:ext cx="2397222" cy="23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33401"/>
            <a:ext cx="8596668" cy="72934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Phase One: Organizational Assessment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53017"/>
            <a:ext cx="8596668" cy="4849812"/>
          </a:xfrm>
        </p:spPr>
        <p:txBody>
          <a:bodyPr/>
          <a:lstStyle/>
          <a:p>
            <a:r>
              <a:rPr lang="en-US" sz="2600" dirty="0" smtClean="0"/>
              <a:t>DIY Essentials:</a:t>
            </a:r>
          </a:p>
          <a:p>
            <a:pPr lvl="1"/>
            <a:r>
              <a:rPr lang="en-US" sz="2400" dirty="0" smtClean="0"/>
              <a:t>Identify a committee</a:t>
            </a:r>
          </a:p>
          <a:p>
            <a:pPr lvl="1"/>
            <a:r>
              <a:rPr lang="en-US" sz="2400" dirty="0" smtClean="0"/>
              <a:t>Create a timeline</a:t>
            </a:r>
          </a:p>
          <a:p>
            <a:pPr lvl="1"/>
            <a:r>
              <a:rPr lang="en-US" sz="2400" dirty="0" smtClean="0"/>
              <a:t>Confirm who’s involved and who makes final decision</a:t>
            </a:r>
          </a:p>
          <a:p>
            <a:pPr lvl="1"/>
            <a:r>
              <a:rPr lang="en-US" sz="2400" dirty="0" smtClean="0"/>
              <a:t>Assess interim leadership needs</a:t>
            </a:r>
          </a:p>
          <a:p>
            <a:pPr lvl="1"/>
            <a:r>
              <a:rPr lang="en-US" sz="2400" dirty="0" smtClean="0"/>
              <a:t>“Culture eats strategy for lunch” – take the time to learn your organization’s culture</a:t>
            </a:r>
          </a:p>
          <a:p>
            <a:pPr lvl="1"/>
            <a:r>
              <a:rPr lang="en-US" sz="2400" dirty="0" smtClean="0"/>
              <a:t>Identify and engage all stakeholders - communicate</a:t>
            </a:r>
          </a:p>
          <a:p>
            <a:pPr lvl="1"/>
            <a:r>
              <a:rPr lang="en-US" sz="2400" dirty="0" smtClean="0"/>
              <a:t>Understand what works, what can be improved, overall organizational health, and desired leader qualities</a:t>
            </a:r>
          </a:p>
          <a:p>
            <a:pPr lvl="1"/>
            <a:endParaRPr lang="en-US" sz="22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33401"/>
            <a:ext cx="8596668" cy="72934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Phase Two: Position Description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76817"/>
            <a:ext cx="8596668" cy="4969554"/>
          </a:xfrm>
        </p:spPr>
        <p:txBody>
          <a:bodyPr/>
          <a:lstStyle/>
          <a:p>
            <a:r>
              <a:rPr lang="en-US" sz="2600" dirty="0"/>
              <a:t>DIY </a:t>
            </a:r>
            <a:r>
              <a:rPr lang="en-US" sz="2600" dirty="0" smtClean="0"/>
              <a:t>Essentials:</a:t>
            </a:r>
            <a:endParaRPr lang="en-US" sz="2600" dirty="0"/>
          </a:p>
          <a:p>
            <a:pPr lvl="1"/>
            <a:r>
              <a:rPr lang="en-US" sz="2400" dirty="0" smtClean="0"/>
              <a:t>Put down the HR-generated job description and come out with your hand up</a:t>
            </a:r>
          </a:p>
          <a:p>
            <a:pPr lvl="1"/>
            <a:r>
              <a:rPr lang="en-US" sz="2400" dirty="0" smtClean="0"/>
              <a:t>What makes your organization unique?</a:t>
            </a:r>
          </a:p>
          <a:p>
            <a:pPr lvl="1"/>
            <a:r>
              <a:rPr lang="en-US" sz="2400" dirty="0" smtClean="0"/>
              <a:t>Organizational life cycle stage?</a:t>
            </a:r>
          </a:p>
          <a:p>
            <a:pPr lvl="1"/>
            <a:r>
              <a:rPr lang="en-US" sz="2400" dirty="0" smtClean="0"/>
              <a:t>What do you need your leader to accomplish?</a:t>
            </a:r>
          </a:p>
          <a:p>
            <a:pPr lvl="1"/>
            <a:r>
              <a:rPr lang="en-US" sz="2400" dirty="0" smtClean="0"/>
              <a:t>Focus on what’s essential and revisit what might not be</a:t>
            </a:r>
          </a:p>
          <a:p>
            <a:pPr lvl="1"/>
            <a:r>
              <a:rPr lang="en-US" sz="2400" dirty="0" smtClean="0"/>
              <a:t>Competencies, values and style</a:t>
            </a:r>
          </a:p>
          <a:p>
            <a:pPr lvl="1"/>
            <a:r>
              <a:rPr lang="en-US" sz="2400" dirty="0" smtClean="0"/>
              <a:t>Don’t forget – a connection to mission and passion/ compassion drive the nonprofit sector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3340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Phase Three: Recruitment and Assessment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86418"/>
            <a:ext cx="8596668" cy="4381725"/>
          </a:xfrm>
        </p:spPr>
        <p:txBody>
          <a:bodyPr/>
          <a:lstStyle/>
          <a:p>
            <a:r>
              <a:rPr lang="en-US" sz="2600" dirty="0"/>
              <a:t>DIY </a:t>
            </a:r>
            <a:r>
              <a:rPr lang="en-US" sz="2600" dirty="0" smtClean="0"/>
              <a:t>Essentials:</a:t>
            </a:r>
            <a:endParaRPr lang="en-US" sz="2600" dirty="0"/>
          </a:p>
          <a:p>
            <a:pPr lvl="1"/>
            <a:r>
              <a:rPr lang="en-US" sz="2400" dirty="0" smtClean="0"/>
              <a:t>Bullseye strategy – start with the center and work out from there</a:t>
            </a:r>
          </a:p>
          <a:p>
            <a:pPr lvl="1"/>
            <a:r>
              <a:rPr lang="en-US" sz="2400" dirty="0" smtClean="0"/>
              <a:t>Combination of passive and active tactics</a:t>
            </a:r>
          </a:p>
          <a:p>
            <a:pPr lvl="1"/>
            <a:r>
              <a:rPr lang="en-US" sz="2400" dirty="0" smtClean="0"/>
              <a:t>Social media is essential</a:t>
            </a:r>
          </a:p>
          <a:p>
            <a:pPr lvl="1"/>
            <a:r>
              <a:rPr lang="en-US" sz="2400" dirty="0" smtClean="0"/>
              <a:t>Make it easy for applicants</a:t>
            </a:r>
          </a:p>
          <a:p>
            <a:pPr lvl="1"/>
            <a:r>
              <a:rPr lang="en-US" sz="2400" dirty="0" smtClean="0"/>
              <a:t>When assessing, be clear on the qualification gaps</a:t>
            </a:r>
          </a:p>
          <a:p>
            <a:pPr lvl="1"/>
            <a:r>
              <a:rPr lang="en-US" sz="2400" dirty="0" smtClean="0"/>
              <a:t>Adhere to privacy and confidentiality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33401"/>
            <a:ext cx="8596668" cy="70757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Phase Four: Selection and Hire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20360"/>
            <a:ext cx="8596668" cy="4969554"/>
          </a:xfrm>
        </p:spPr>
        <p:txBody>
          <a:bodyPr/>
          <a:lstStyle/>
          <a:p>
            <a:r>
              <a:rPr lang="en-US" sz="2600" dirty="0"/>
              <a:t>DIY </a:t>
            </a:r>
            <a:r>
              <a:rPr lang="en-US" sz="2600" dirty="0" smtClean="0"/>
              <a:t>Essentials:</a:t>
            </a:r>
            <a:endParaRPr lang="en-US" sz="2600" dirty="0"/>
          </a:p>
          <a:p>
            <a:pPr lvl="1"/>
            <a:r>
              <a:rPr lang="en-US" sz="2400" dirty="0" smtClean="0"/>
              <a:t>Be clear on candidate particulars</a:t>
            </a:r>
          </a:p>
          <a:p>
            <a:pPr lvl="1"/>
            <a:r>
              <a:rPr lang="en-US" sz="2400" dirty="0" smtClean="0"/>
              <a:t>Revisit essentials, nice to haves</a:t>
            </a:r>
          </a:p>
          <a:p>
            <a:pPr lvl="1"/>
            <a:r>
              <a:rPr lang="en-US" sz="2400" dirty="0" smtClean="0"/>
              <a:t>Remember</a:t>
            </a:r>
            <a:r>
              <a:rPr lang="en-US" sz="2400" dirty="0"/>
              <a:t>, this is a RECRUITMENT process</a:t>
            </a:r>
          </a:p>
          <a:p>
            <a:pPr lvl="1"/>
            <a:r>
              <a:rPr lang="en-US" sz="2400" dirty="0" smtClean="0"/>
              <a:t>Who’s involved in the interviews?</a:t>
            </a:r>
          </a:p>
          <a:p>
            <a:pPr lvl="1"/>
            <a:r>
              <a:rPr lang="en-US" sz="2400" dirty="0" smtClean="0"/>
              <a:t>Develop an interview script and ranking mechanism</a:t>
            </a:r>
          </a:p>
          <a:p>
            <a:pPr lvl="1"/>
            <a:r>
              <a:rPr lang="en-US" sz="2400" dirty="0" smtClean="0"/>
              <a:t>Questioning protocol continuity</a:t>
            </a:r>
          </a:p>
          <a:p>
            <a:pPr lvl="1"/>
            <a:r>
              <a:rPr lang="en-US" sz="2400" dirty="0" smtClean="0"/>
              <a:t>Behavioral interviewing, in addition to other lines of inquiry</a:t>
            </a:r>
          </a:p>
          <a:p>
            <a:pPr lvl="1"/>
            <a:r>
              <a:rPr lang="en-US" sz="2400" dirty="0" smtClean="0"/>
              <a:t>No surprises at time of offer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33401"/>
            <a:ext cx="8596668" cy="74022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Phase Five: Post-Hire Support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20360"/>
            <a:ext cx="8596668" cy="4762726"/>
          </a:xfrm>
        </p:spPr>
        <p:txBody>
          <a:bodyPr/>
          <a:lstStyle/>
          <a:p>
            <a:r>
              <a:rPr lang="en-US" sz="2600" dirty="0"/>
              <a:t>DIY Essentials:</a:t>
            </a:r>
          </a:p>
          <a:p>
            <a:pPr lvl="1"/>
            <a:r>
              <a:rPr lang="en-US" sz="2400" dirty="0" smtClean="0"/>
              <a:t>Perhaps the most important step</a:t>
            </a:r>
          </a:p>
          <a:p>
            <a:pPr lvl="1"/>
            <a:r>
              <a:rPr lang="en-US" sz="2400" dirty="0" smtClean="0"/>
              <a:t>Connect back to year one goals</a:t>
            </a:r>
          </a:p>
          <a:p>
            <a:pPr lvl="1"/>
            <a:r>
              <a:rPr lang="en-US" sz="2400" dirty="0" smtClean="0"/>
              <a:t>Frequent check-ins</a:t>
            </a:r>
          </a:p>
          <a:p>
            <a:pPr lvl="1"/>
            <a:r>
              <a:rPr lang="en-US" sz="2400" dirty="0" smtClean="0"/>
              <a:t>Simply asking your new hire “How can I help you?”</a:t>
            </a:r>
          </a:p>
          <a:p>
            <a:pPr lvl="1"/>
            <a:r>
              <a:rPr lang="en-US" sz="2400" dirty="0" smtClean="0"/>
              <a:t>Don’t discount the value of coaching</a:t>
            </a:r>
          </a:p>
          <a:p>
            <a:pPr lvl="1"/>
            <a:r>
              <a:rPr lang="en-US" sz="2400" dirty="0" smtClean="0"/>
              <a:t>Addressing issues before they become problems</a:t>
            </a:r>
          </a:p>
          <a:p>
            <a:pPr lvl="1"/>
            <a:r>
              <a:rPr lang="en-US" sz="2400" dirty="0" smtClean="0"/>
              <a:t>Committing time and resources to professional development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60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DIY Critical Success Factors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650671"/>
            <a:ext cx="8596668" cy="4390692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Char char=""/>
            </a:pPr>
            <a:r>
              <a:rPr lang="en-US" sz="2400" dirty="0"/>
              <a:t>Engage the Board as early as possible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en-US" sz="2400" dirty="0" smtClean="0"/>
              <a:t>Developing a realistic timeline for transition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en-US" sz="2400" dirty="0" smtClean="0"/>
              <a:t>Addressing interim leadership needs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en-US" sz="2400" dirty="0" smtClean="0"/>
              <a:t>Identify and proactively communicate to all stakeholders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en-US" sz="2400" dirty="0" smtClean="0"/>
              <a:t>Avoid making promises that will make your next leader’s job more difficult 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en-US" sz="2400" dirty="0" smtClean="0"/>
              <a:t>Keep the mission top of mind when making all transition-related decisions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en-US" sz="2400" dirty="0" smtClean="0"/>
              <a:t>Don’t discount other options in a time of change</a:t>
            </a:r>
          </a:p>
          <a:p>
            <a:endParaRPr lang="en-US" sz="2400" dirty="0" smtClean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49" y="527092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64" y="544286"/>
            <a:ext cx="7766936" cy="2089632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</a:rPr>
              <a:t>Thank you! We appreciate your time and contributions to the sector.</a:t>
            </a:r>
            <a:endParaRPr lang="en-US" sz="44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064" y="3599571"/>
            <a:ext cx="7766936" cy="1506819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rgbClr val="0070C0"/>
                </a:solidFill>
              </a:rPr>
              <a:t>Michelle Heck, Principal				Todd Owens, Principal</a:t>
            </a:r>
          </a:p>
          <a:p>
            <a:pPr algn="l"/>
            <a:r>
              <a:rPr lang="en-US" sz="2000" dirty="0" smtClean="0">
                <a:solidFill>
                  <a:srgbClr val="0070C0"/>
                </a:solidFill>
              </a:rPr>
              <a:t>michelle@nonprofittalent.com</a:t>
            </a: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	todd@nonprofittalent.com</a:t>
            </a:r>
          </a:p>
          <a:p>
            <a:pPr algn="l"/>
            <a:r>
              <a:rPr lang="en-US" sz="2000" dirty="0" smtClean="0">
                <a:solidFill>
                  <a:srgbClr val="0070C0"/>
                </a:solidFill>
              </a:rPr>
              <a:t>412-849-7786						</a:t>
            </a:r>
            <a:r>
              <a:rPr lang="en-US" sz="2000" dirty="0" smtClean="0">
                <a:solidFill>
                  <a:srgbClr val="0070C0"/>
                </a:solidFill>
              </a:rPr>
              <a:t>412-512-3879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82" y="5391395"/>
            <a:ext cx="3238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0482" y="424543"/>
            <a:ext cx="8596668" cy="4592288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Who’s in the room?</a:t>
            </a:r>
            <a:br>
              <a:rPr lang="en-US" sz="60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60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&amp;</a:t>
            </a:r>
            <a:br>
              <a:rPr lang="en-US" sz="60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6000" b="1" i="1" dirty="0" smtClean="0">
                <a:solidFill>
                  <a:srgbClr val="0070C0"/>
                </a:solidFill>
              </a:rPr>
              <a:t>What </a:t>
            </a:r>
            <a:r>
              <a:rPr lang="en-US" sz="6000" b="1" i="1" dirty="0">
                <a:solidFill>
                  <a:srgbClr val="0070C0"/>
                </a:solidFill>
              </a:rPr>
              <a:t>are you here to </a:t>
            </a:r>
            <a:r>
              <a:rPr lang="en-US" sz="6000" b="1" i="1" dirty="0" smtClean="0">
                <a:solidFill>
                  <a:srgbClr val="0070C0"/>
                </a:solidFill>
              </a:rPr>
              <a:t>learn/explore?</a:t>
            </a:r>
            <a:endParaRPr lang="en-US" sz="6000" b="1" i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2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Today’s Learning Outcomes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1456"/>
            <a:ext cx="8596668" cy="423631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The nonprofit employment landscape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role the Board of Directors (and others) should play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The phases of a leadership transition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How to DIY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Questions, discussion, sharing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9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Leadership Transitions </a:t>
            </a:r>
            <a:b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ARE in your Future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erie bayfront suns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2" y="2452255"/>
            <a:ext cx="7902391" cy="31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Most People Would Rather Deal </a:t>
            </a:r>
            <a:b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with Death or Taxes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Image result for dea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4" y="2291217"/>
            <a:ext cx="4459446" cy="3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a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15" y="3284537"/>
            <a:ext cx="418696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98171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Yet, Leadership Transitions Can Have a Profoundly Positive Impact on your Organization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Image result for people celebra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19" y="2692503"/>
            <a:ext cx="668469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The Role of the Board in a </a:t>
            </a:r>
            <a:b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Leadership Transition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23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Perhaps the most important Board Member role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CEO </a:t>
            </a:r>
            <a:r>
              <a:rPr lang="en-US" sz="2400" dirty="0"/>
              <a:t>Transition – they have to own the process, and fill the leadership void/vacuum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Dictate the process, lead </a:t>
            </a:r>
            <a:r>
              <a:rPr lang="en-US" sz="2400" dirty="0" smtClean="0"/>
              <a:t>the search (</a:t>
            </a:r>
            <a:r>
              <a:rPr lang="en-US" sz="2400" dirty="0"/>
              <a:t>or be led)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Address strategic and/or lingering issues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Senior Leadership Transition – kept informed, plans shared and discussed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11" y="4840575"/>
            <a:ext cx="2192675" cy="164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The Role of the </a:t>
            </a:r>
            <a:r>
              <a:rPr lang="en-US" b="1" dirty="0" smtClean="0">
                <a:solidFill>
                  <a:srgbClr val="0070C0"/>
                </a:solidFill>
              </a:rPr>
              <a:t>Staff </a:t>
            </a:r>
            <a:r>
              <a:rPr lang="en-US" b="1" dirty="0">
                <a:solidFill>
                  <a:srgbClr val="0070C0"/>
                </a:solidFill>
              </a:rPr>
              <a:t>in a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Leadership Transition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441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Stability and performance is key during a transition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Achieving on mission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Keepers of the culture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Potential interim leadership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Departing Executive role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HR professional role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Senior and other staff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147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3340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Our Approach: The Phases of an </a:t>
            </a:r>
            <a:b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Executive Search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 descr="cid:1713D80A-C274-4FCD-8931-E52445C0DE39@hsd1.pa.comcast.net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3" y="2597986"/>
            <a:ext cx="8309658" cy="2910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0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580</TotalTime>
  <Words>550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Wingdings 3</vt:lpstr>
      <vt:lpstr>Facet</vt:lpstr>
      <vt:lpstr>3_Custom Design</vt:lpstr>
      <vt:lpstr>2_Custom Design</vt:lpstr>
      <vt:lpstr>Custom Design</vt:lpstr>
      <vt:lpstr>1_Custom Design</vt:lpstr>
      <vt:lpstr>DIY: Managing an Executive Transition</vt:lpstr>
      <vt:lpstr>Who’s in the room? &amp; What are you here to learn/explore?</vt:lpstr>
      <vt:lpstr>Today’s Learning Outcomes</vt:lpstr>
      <vt:lpstr>Leadership Transitions  ARE in your Future</vt:lpstr>
      <vt:lpstr>Most People Would Rather Deal  with Death or Taxes</vt:lpstr>
      <vt:lpstr>Yet, Leadership Transitions Can Have a Profoundly Positive Impact on your Organization</vt:lpstr>
      <vt:lpstr>The Role of the Board in a  Leadership Transition</vt:lpstr>
      <vt:lpstr>The Role of the Staff in a  Leadership Transition</vt:lpstr>
      <vt:lpstr>Our Approach: The Phases of an  Executive Search</vt:lpstr>
      <vt:lpstr>Phase One: Organizational Assessment</vt:lpstr>
      <vt:lpstr>Phase Two: Position Description</vt:lpstr>
      <vt:lpstr>Phase Three: Recruitment and Assessment</vt:lpstr>
      <vt:lpstr>Phase Four: Selection and Hire</vt:lpstr>
      <vt:lpstr>Phase Five: Post-Hire Support</vt:lpstr>
      <vt:lpstr>DIY Critical Success Factors</vt:lpstr>
      <vt:lpstr>Thank you! We appreciate your time and contributions to the sector.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to Motivate and Retain Staff</dc:title>
  <dc:creator>Michelle</dc:creator>
  <cp:lastModifiedBy>Todd Owens</cp:lastModifiedBy>
  <cp:revision>103</cp:revision>
  <dcterms:created xsi:type="dcterms:W3CDTF">2014-05-01T13:33:28Z</dcterms:created>
  <dcterms:modified xsi:type="dcterms:W3CDTF">2017-10-27T13:48:58Z</dcterms:modified>
</cp:coreProperties>
</file>